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embeddings/oleObject3.bin" ContentType="application/vnd.openxmlformats-officedocument.oleObject"/>
  <Override PartName="/ppt/notesSlides/notesSlide1.xml" ContentType="application/vnd.openxmlformats-officedocument.presentationml.notesSlide+xml"/>
  <Override PartName="/ppt/embeddings/oleObject4.bin" ContentType="application/vnd.openxmlformats-officedocument.oleObject"/>
  <Override PartName="/ppt/embeddings/oleObject5.bin" ContentType="application/vnd.openxmlformats-officedocument.oleObject"/>
  <Override PartName="/ppt/notesSlides/notesSlide2.xml" ContentType="application/vnd.openxmlformats-officedocument.presentationml.notesSlide+xml"/>
  <Override PartName="/ppt/embeddings/oleObject6.bin" ContentType="application/vnd.openxmlformats-officedocument.oleObject"/>
  <Override PartName="/ppt/embeddings/oleObject7.bin" ContentType="application/vnd.openxmlformats-officedocument.oleObject"/>
  <Override PartName="/ppt/embeddings/oleObject8.bin" ContentType="application/vnd.openxmlformats-officedocument.oleObject"/>
  <Override PartName="/ppt/embeddings/oleObject9.bin" ContentType="application/vnd.openxmlformats-officedocument.oleObject"/>
  <Override PartName="/ppt/embeddings/oleObject10.bin" ContentType="application/vnd.openxmlformats-officedocument.oleObject"/>
  <Override PartName="/ppt/embeddings/oleObject11.bin" ContentType="application/vnd.openxmlformats-officedocument.oleObject"/>
  <Override PartName="/ppt/embeddings/oleObject12.bin" ContentType="application/vnd.openxmlformats-officedocument.oleObject"/>
  <Override PartName="/ppt/embeddings/oleObject13.bin" ContentType="application/vnd.openxmlformats-officedocument.oleObject"/>
  <Override PartName="/ppt/embeddings/oleObject14.bin" ContentType="application/vnd.openxmlformats-officedocument.oleObject"/>
  <Override PartName="/ppt/embeddings/oleObject15.bin" ContentType="application/vnd.openxmlformats-officedocument.oleObject"/>
  <Override PartName="/ppt/embeddings/oleObject16.bin" ContentType="application/vnd.openxmlformats-officedocument.oleObject"/>
  <Override PartName="/ppt/embeddings/oleObject17.bin" ContentType="application/vnd.openxmlformats-officedocument.oleObject"/>
  <Override PartName="/ppt/embeddings/oleObject18.bin" ContentType="application/vnd.openxmlformats-officedocument.oleObject"/>
  <Override PartName="/ppt/embeddings/oleObject19.bin" ContentType="application/vnd.openxmlformats-officedocument.oleObject"/>
  <Override PartName="/ppt/embeddings/oleObject20.bin" ContentType="application/vnd.openxmlformats-officedocument.oleObject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embeddings/oleObject21.bin" ContentType="application/vnd.openxmlformats-officedocument.oleObject"/>
  <Override PartName="/ppt/embeddings/oleObject22.bin" ContentType="application/vnd.openxmlformats-officedocument.oleObject"/>
  <Override PartName="/ppt/notesSlides/notesSlide5.xml" ContentType="application/vnd.openxmlformats-officedocument.presentationml.notesSlide+xml"/>
  <Override PartName="/ppt/embeddings/oleObject23.bin" ContentType="application/vnd.openxmlformats-officedocument.oleObject"/>
  <Override PartName="/ppt/embeddings/oleObject24.bin" ContentType="application/vnd.openxmlformats-officedocument.oleObject"/>
  <Override PartName="/ppt/notesSlides/notesSlide6.xml" ContentType="application/vnd.openxmlformats-officedocument.presentationml.notesSlide+xml"/>
  <Override PartName="/ppt/embeddings/oleObject25.bin" ContentType="application/vnd.openxmlformats-officedocument.oleObject"/>
  <Override PartName="/ppt/notesSlides/notesSlide7.xml" ContentType="application/vnd.openxmlformats-officedocument.presentationml.notesSlide+xml"/>
  <Override PartName="/ppt/embeddings/oleObject26.bin" ContentType="application/vnd.openxmlformats-officedocument.oleObject"/>
  <Override PartName="/ppt/embeddings/oleObject27.bin" ContentType="application/vnd.openxmlformats-officedocument.oleObject"/>
  <Override PartName="/ppt/embeddings/oleObject28.bin" ContentType="application/vnd.openxmlformats-officedocument.oleObject"/>
  <Override PartName="/ppt/notesSlides/notesSlide8.xml" ContentType="application/vnd.openxmlformats-officedocument.presentationml.notesSlide+xml"/>
  <Override PartName="/ppt/embeddings/oleObject29.bin" ContentType="application/vnd.openxmlformats-officedocument.oleObject"/>
  <Override PartName="/ppt/embeddings/oleObject30.bin" ContentType="application/vnd.openxmlformats-officedocument.oleObject"/>
  <Override PartName="/ppt/embeddings/oleObject31.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1"/>
  </p:notesMasterIdLst>
  <p:sldIdLst>
    <p:sldId id="308" r:id="rId2"/>
    <p:sldId id="285" r:id="rId3"/>
    <p:sldId id="287" r:id="rId4"/>
    <p:sldId id="257" r:id="rId5"/>
    <p:sldId id="294" r:id="rId6"/>
    <p:sldId id="295" r:id="rId7"/>
    <p:sldId id="296" r:id="rId8"/>
    <p:sldId id="262" r:id="rId9"/>
    <p:sldId id="288" r:id="rId10"/>
    <p:sldId id="263" r:id="rId11"/>
    <p:sldId id="286" r:id="rId12"/>
    <p:sldId id="264" r:id="rId13"/>
    <p:sldId id="265" r:id="rId14"/>
    <p:sldId id="266" r:id="rId15"/>
    <p:sldId id="272" r:id="rId16"/>
    <p:sldId id="289" r:id="rId17"/>
    <p:sldId id="290" r:id="rId18"/>
    <p:sldId id="291" r:id="rId19"/>
    <p:sldId id="292" r:id="rId20"/>
    <p:sldId id="273" r:id="rId21"/>
    <p:sldId id="293" r:id="rId22"/>
    <p:sldId id="297" r:id="rId23"/>
    <p:sldId id="298" r:id="rId24"/>
    <p:sldId id="299" r:id="rId25"/>
    <p:sldId id="300" r:id="rId26"/>
    <p:sldId id="301" r:id="rId27"/>
    <p:sldId id="302" r:id="rId28"/>
    <p:sldId id="309" r:id="rId29"/>
    <p:sldId id="310" r:id="rId3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99"/>
    <a:srgbClr val="60DE11"/>
    <a:srgbClr val="57C512"/>
    <a:srgbClr val="FFDB0A"/>
    <a:srgbClr val="FFB5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8641" autoAdjust="0"/>
  </p:normalViewPr>
  <p:slideViewPr>
    <p:cSldViewPr snapToGrid="0" snapToObjects="1">
      <p:cViewPr>
        <p:scale>
          <a:sx n="99" d="100"/>
          <a:sy n="99" d="100"/>
        </p:scale>
        <p:origin x="-1712" y="80"/>
      </p:cViewPr>
      <p:guideLst>
        <p:guide orient="horz" pos="1617"/>
        <p:guide pos="4465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notesMaster" Target="notesMasters/notesMaster1.xml"/><Relationship Id="rId32" Type="http://schemas.openxmlformats.org/officeDocument/2006/relationships/printerSettings" Target="printerSettings/printerSettings1.bin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presProps" Target="presProps.xml"/><Relationship Id="rId34" Type="http://schemas.openxmlformats.org/officeDocument/2006/relationships/viewProps" Target="viewProps.xml"/><Relationship Id="rId35" Type="http://schemas.openxmlformats.org/officeDocument/2006/relationships/theme" Target="theme/theme1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5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wmf"/><Relationship Id="rId2" Type="http://schemas.openxmlformats.org/officeDocument/2006/relationships/image" Target="../media/image33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wmf"/><Relationship Id="rId2" Type="http://schemas.openxmlformats.org/officeDocument/2006/relationships/image" Target="../media/image33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emf"/><Relationship Id="rId2" Type="http://schemas.openxmlformats.org/officeDocument/2006/relationships/image" Target="../media/image37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emf"/><Relationship Id="rId2" Type="http://schemas.openxmlformats.org/officeDocument/2006/relationships/image" Target="../media/image39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emf"/><Relationship Id="rId2" Type="http://schemas.openxmlformats.org/officeDocument/2006/relationships/image" Target="../media/image43.emf"/><Relationship Id="rId3" Type="http://schemas.openxmlformats.org/officeDocument/2006/relationships/image" Target="../media/image44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emf"/><Relationship Id="rId2" Type="http://schemas.openxmlformats.org/officeDocument/2006/relationships/image" Target="../media/image43.emf"/><Relationship Id="rId3" Type="http://schemas.openxmlformats.org/officeDocument/2006/relationships/image" Target="../media/image44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Relationship Id="rId2" Type="http://schemas.openxmlformats.org/officeDocument/2006/relationships/image" Target="../media/image1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Relationship Id="rId2" Type="http://schemas.openxmlformats.org/officeDocument/2006/relationships/image" Target="../media/image13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Relationship Id="rId2" Type="http://schemas.openxmlformats.org/officeDocument/2006/relationships/image" Target="../media/image18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wmf"/><Relationship Id="rId2" Type="http://schemas.openxmlformats.org/officeDocument/2006/relationships/image" Target="../media/image27.wmf"/><Relationship Id="rId3" Type="http://schemas.openxmlformats.org/officeDocument/2006/relationships/image" Target="../media/image28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Georgia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Georgia"/>
              </a:defRPr>
            </a:lvl1pPr>
          </a:lstStyle>
          <a:p>
            <a:fld id="{57984016-5A3C-8A46-9328-1D4B8D940E3F}" type="datetimeFigureOut">
              <a:rPr lang="en-US" smtClean="0"/>
              <a:pPr/>
              <a:t>11/3/16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 smtClean="0"/>
              <a:t>Click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edit</a:t>
            </a:r>
            <a:r>
              <a:rPr lang="de-DE" dirty="0" smtClean="0"/>
              <a:t> Master </a:t>
            </a:r>
            <a:r>
              <a:rPr lang="de-DE" dirty="0" err="1" smtClean="0"/>
              <a:t>text</a:t>
            </a:r>
            <a:r>
              <a:rPr lang="de-DE" dirty="0" smtClean="0"/>
              <a:t> </a:t>
            </a:r>
            <a:r>
              <a:rPr lang="de-DE" dirty="0" err="1" smtClean="0"/>
              <a:t>styles</a:t>
            </a:r>
            <a:endParaRPr lang="de-DE" dirty="0" smtClean="0"/>
          </a:p>
          <a:p>
            <a:pPr lvl="1"/>
            <a:r>
              <a:rPr lang="de-DE" dirty="0" smtClean="0"/>
              <a:t>Second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2"/>
            <a:r>
              <a:rPr lang="de-DE" dirty="0" smtClean="0"/>
              <a:t>Third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3"/>
            <a:r>
              <a:rPr lang="de-DE" dirty="0" err="1" smtClean="0"/>
              <a:t>Fourth</a:t>
            </a:r>
            <a:r>
              <a:rPr lang="de-DE" dirty="0" smtClean="0"/>
              <a:t>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4"/>
            <a:r>
              <a:rPr lang="de-DE" dirty="0" err="1" smtClean="0"/>
              <a:t>Fifth</a:t>
            </a:r>
            <a:r>
              <a:rPr lang="de-DE" dirty="0" smtClean="0"/>
              <a:t> </a:t>
            </a:r>
            <a:r>
              <a:rPr lang="de-DE" dirty="0" err="1" smtClean="0"/>
              <a:t>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Georgia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Georgia"/>
              </a:defRPr>
            </a:lvl1pPr>
          </a:lstStyle>
          <a:p>
            <a:fld id="{B82FB748-06A1-F348-8991-E9281455CF3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16260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Georgia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Georgia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Georgia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Georgia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Georgia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221FBD-6A95-4A55-8963-33E29A3B5163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486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221FBD-6A95-4A55-8963-33E29A3B5163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0461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Please mention about selection rule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2FB748-06A1-F348-8991-E9281455CF3A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5121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Please mention about selection rule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2FB748-06A1-F348-8991-E9281455CF3A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5121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Please mention about selection rule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2FB748-06A1-F348-8991-E9281455CF3A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5121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Please mention about selection rule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2FB748-06A1-F348-8991-E9281455CF3A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5121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Please mention about selection rule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2FB748-06A1-F348-8991-E9281455CF3A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5121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Please mention about selection rule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2FB748-06A1-F348-8991-E9281455CF3A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5121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1EE3BF-F806-524F-85E6-766C8DF67316}" type="datetimeFigureOut">
              <a:rPr lang="en-US" smtClean="0"/>
              <a:pPr/>
              <a:t>11/3/16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3F8AAB-07C5-0B4A-849A-B7CC2D41E13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1EE3BF-F806-524F-85E6-766C8DF67316}" type="datetimeFigureOut">
              <a:rPr lang="en-US" smtClean="0"/>
              <a:pPr/>
              <a:t>11/3/16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3F8AAB-07C5-0B4A-849A-B7CC2D41E13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1EE3BF-F806-524F-85E6-766C8DF67316}" type="datetimeFigureOut">
              <a:rPr lang="en-US" smtClean="0"/>
              <a:pPr/>
              <a:t>11/3/16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3F8AAB-07C5-0B4A-849A-B7CC2D41E13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1EE3BF-F806-524F-85E6-766C8DF67316}" type="datetimeFigureOut">
              <a:rPr lang="en-US" smtClean="0"/>
              <a:pPr/>
              <a:t>11/3/16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3F8AAB-07C5-0B4A-849A-B7CC2D41E13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1EE3BF-F806-524F-85E6-766C8DF67316}" type="datetimeFigureOut">
              <a:rPr lang="en-US" smtClean="0"/>
              <a:pPr/>
              <a:t>11/3/16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3F8AAB-07C5-0B4A-849A-B7CC2D41E13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1EE3BF-F806-524F-85E6-766C8DF67316}" type="datetimeFigureOut">
              <a:rPr lang="en-US" smtClean="0"/>
              <a:pPr/>
              <a:t>11/3/16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3F8AAB-07C5-0B4A-849A-B7CC2D41E13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1EE3BF-F806-524F-85E6-766C8DF67316}" type="datetimeFigureOut">
              <a:rPr lang="en-US" smtClean="0"/>
              <a:pPr/>
              <a:t>11/3/16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3F8AAB-07C5-0B4A-849A-B7CC2D41E13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1EE3BF-F806-524F-85E6-766C8DF67316}" type="datetimeFigureOut">
              <a:rPr lang="en-US" smtClean="0"/>
              <a:pPr/>
              <a:t>11/3/16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3F8AAB-07C5-0B4A-849A-B7CC2D41E13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1EE3BF-F806-524F-85E6-766C8DF67316}" type="datetimeFigureOut">
              <a:rPr lang="en-US" smtClean="0"/>
              <a:pPr/>
              <a:t>11/3/16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3F8AAB-07C5-0B4A-849A-B7CC2D41E13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1EE3BF-F806-524F-85E6-766C8DF67316}" type="datetimeFigureOut">
              <a:rPr lang="en-US" smtClean="0"/>
              <a:pPr/>
              <a:t>11/3/16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3F8AAB-07C5-0B4A-849A-B7CC2D41E13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1EE3BF-F806-524F-85E6-766C8DF67316}" type="datetimeFigureOut">
              <a:rPr lang="en-US" smtClean="0"/>
              <a:pPr/>
              <a:t>11/3/16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3F8AAB-07C5-0B4A-849A-B7CC2D41E13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 smtClean="0"/>
              <a:t>Click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edit</a:t>
            </a:r>
            <a:r>
              <a:rPr lang="de-DE" dirty="0" smtClean="0"/>
              <a:t>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 smtClean="0"/>
              <a:t>Click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edit</a:t>
            </a:r>
            <a:r>
              <a:rPr lang="de-DE" dirty="0" smtClean="0"/>
              <a:t> Master </a:t>
            </a:r>
            <a:r>
              <a:rPr lang="de-DE" dirty="0" err="1" smtClean="0"/>
              <a:t>text</a:t>
            </a:r>
            <a:r>
              <a:rPr lang="de-DE" dirty="0" smtClean="0"/>
              <a:t> </a:t>
            </a:r>
            <a:r>
              <a:rPr lang="de-DE" dirty="0" err="1" smtClean="0"/>
              <a:t>styles</a:t>
            </a:r>
            <a:endParaRPr lang="de-DE" dirty="0" smtClean="0"/>
          </a:p>
          <a:p>
            <a:pPr lvl="1"/>
            <a:r>
              <a:rPr lang="de-DE" dirty="0" smtClean="0"/>
              <a:t>Second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2"/>
            <a:r>
              <a:rPr lang="de-DE" dirty="0" smtClean="0"/>
              <a:t>Third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3"/>
            <a:r>
              <a:rPr lang="de-DE" dirty="0" err="1" smtClean="0"/>
              <a:t>Fourth</a:t>
            </a:r>
            <a:r>
              <a:rPr lang="de-DE" dirty="0" smtClean="0"/>
              <a:t>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4"/>
            <a:r>
              <a:rPr lang="de-DE" dirty="0" err="1" smtClean="0"/>
              <a:t>Fifth</a:t>
            </a:r>
            <a:r>
              <a:rPr lang="de-DE" dirty="0" smtClean="0"/>
              <a:t> </a:t>
            </a:r>
            <a:r>
              <a:rPr lang="de-DE" dirty="0" err="1" smtClean="0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Georgia"/>
              </a:defRPr>
            </a:lvl1pPr>
          </a:lstStyle>
          <a:p>
            <a:fld id="{F11EE3BF-F806-524F-85E6-766C8DF67316}" type="datetimeFigureOut">
              <a:rPr lang="en-US" smtClean="0"/>
              <a:pPr/>
              <a:t>11/3/16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Georgia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Georgia"/>
              </a:defRPr>
            </a:lvl1pPr>
          </a:lstStyle>
          <a:p>
            <a:fld id="{463F8AAB-07C5-0B4A-849A-B7CC2D41E13D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Georgia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Georgia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Georgia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Georgia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Georgia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Georgia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4" Type="http://schemas.openxmlformats.org/officeDocument/2006/relationships/image" Target="../media/image16.wmf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7" Type="http://schemas.openxmlformats.org/officeDocument/2006/relationships/oleObject" Target="../embeddings/oleObject9.bin"/><Relationship Id="rId8" Type="http://schemas.openxmlformats.org/officeDocument/2006/relationships/image" Target="../media/image17.emf"/><Relationship Id="rId9" Type="http://schemas.openxmlformats.org/officeDocument/2006/relationships/oleObject" Target="../embeddings/oleObject10.bin"/><Relationship Id="rId10" Type="http://schemas.openxmlformats.org/officeDocument/2006/relationships/image" Target="../media/image18.emf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oleObject" Target="../embeddings/oleObject11.bin"/><Relationship Id="rId5" Type="http://schemas.openxmlformats.org/officeDocument/2006/relationships/image" Target="../media/image24.emf"/><Relationship Id="rId1" Type="http://schemas.openxmlformats.org/officeDocument/2006/relationships/vmlDrawing" Target="../drawings/vmlDrawing7.vml"/><Relationship Id="rId2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4" Type="http://schemas.openxmlformats.org/officeDocument/2006/relationships/image" Target="../media/image26.wmf"/><Relationship Id="rId5" Type="http://schemas.openxmlformats.org/officeDocument/2006/relationships/oleObject" Target="../embeddings/oleObject13.bin"/><Relationship Id="rId6" Type="http://schemas.openxmlformats.org/officeDocument/2006/relationships/image" Target="../media/image27.wmf"/><Relationship Id="rId7" Type="http://schemas.openxmlformats.org/officeDocument/2006/relationships/oleObject" Target="../embeddings/oleObject14.bin"/><Relationship Id="rId8" Type="http://schemas.openxmlformats.org/officeDocument/2006/relationships/image" Target="../media/image28.wmf"/><Relationship Id="rId1" Type="http://schemas.openxmlformats.org/officeDocument/2006/relationships/vmlDrawing" Target="../drawings/vmlDrawing8.vml"/><Relationship Id="rId2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oleObject" Target="../embeddings/oleObject15.bin"/><Relationship Id="rId5" Type="http://schemas.openxmlformats.org/officeDocument/2006/relationships/image" Target="../media/image29.emf"/><Relationship Id="rId1" Type="http://schemas.openxmlformats.org/officeDocument/2006/relationships/vmlDrawing" Target="../drawings/vmlDrawing9.vml"/><Relationship Id="rId2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jpeg"/><Relationship Id="rId3" Type="http://schemas.openxmlformats.org/officeDocument/2006/relationships/image" Target="../media/image32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4" Type="http://schemas.openxmlformats.org/officeDocument/2006/relationships/image" Target="../media/image32.jpeg"/><Relationship Id="rId5" Type="http://schemas.openxmlformats.org/officeDocument/2006/relationships/oleObject" Target="../embeddings/oleObject16.bin"/><Relationship Id="rId6" Type="http://schemas.openxmlformats.org/officeDocument/2006/relationships/image" Target="../media/image16.wmf"/><Relationship Id="rId1" Type="http://schemas.openxmlformats.org/officeDocument/2006/relationships/vmlDrawing" Target="../drawings/vmlDrawing10.vml"/><Relationship Id="rId2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4" Type="http://schemas.openxmlformats.org/officeDocument/2006/relationships/image" Target="../media/image16.wmf"/><Relationship Id="rId5" Type="http://schemas.openxmlformats.org/officeDocument/2006/relationships/oleObject" Target="../embeddings/oleObject18.bin"/><Relationship Id="rId6" Type="http://schemas.openxmlformats.org/officeDocument/2006/relationships/image" Target="../media/image33.emf"/><Relationship Id="rId1" Type="http://schemas.openxmlformats.org/officeDocument/2006/relationships/vmlDrawing" Target="../drawings/vmlDrawing11.vml"/><Relationship Id="rId2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4" Type="http://schemas.openxmlformats.org/officeDocument/2006/relationships/image" Target="../media/image16.wmf"/><Relationship Id="rId5" Type="http://schemas.openxmlformats.org/officeDocument/2006/relationships/oleObject" Target="../embeddings/oleObject20.bin"/><Relationship Id="rId6" Type="http://schemas.openxmlformats.org/officeDocument/2006/relationships/image" Target="../media/image33.emf"/><Relationship Id="rId1" Type="http://schemas.openxmlformats.org/officeDocument/2006/relationships/vmlDrawing" Target="../drawings/vmlDrawing12.vml"/><Relationship Id="rId2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4" Type="http://schemas.openxmlformats.org/officeDocument/2006/relationships/oleObject" Target="../embeddings/oleObject21.bin"/><Relationship Id="rId5" Type="http://schemas.openxmlformats.org/officeDocument/2006/relationships/image" Target="../media/image36.emf"/><Relationship Id="rId6" Type="http://schemas.openxmlformats.org/officeDocument/2006/relationships/oleObject" Target="../embeddings/oleObject22.bin"/><Relationship Id="rId7" Type="http://schemas.openxmlformats.org/officeDocument/2006/relationships/image" Target="../media/image37.emf"/><Relationship Id="rId8" Type="http://schemas.openxmlformats.org/officeDocument/2006/relationships/image" Target="../media/image38.jpeg"/><Relationship Id="rId1" Type="http://schemas.openxmlformats.org/officeDocument/2006/relationships/vmlDrawing" Target="../drawings/vmlDrawing13.vml"/><Relationship Id="rId2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4" Type="http://schemas.openxmlformats.org/officeDocument/2006/relationships/image" Target="../media/image40.jpeg"/><Relationship Id="rId5" Type="http://schemas.openxmlformats.org/officeDocument/2006/relationships/oleObject" Target="../embeddings/oleObject23.bin"/><Relationship Id="rId6" Type="http://schemas.openxmlformats.org/officeDocument/2006/relationships/image" Target="../media/image36.emf"/><Relationship Id="rId7" Type="http://schemas.openxmlformats.org/officeDocument/2006/relationships/oleObject" Target="../embeddings/oleObject24.bin"/><Relationship Id="rId8" Type="http://schemas.openxmlformats.org/officeDocument/2006/relationships/image" Target="../media/image39.emf"/><Relationship Id="rId9" Type="http://schemas.openxmlformats.org/officeDocument/2006/relationships/image" Target="../media/image38.jpeg"/><Relationship Id="rId10" Type="http://schemas.openxmlformats.org/officeDocument/2006/relationships/image" Target="../media/image41.jpeg"/><Relationship Id="rId1" Type="http://schemas.openxmlformats.org/officeDocument/2006/relationships/vmlDrawing" Target="../drawings/vmlDrawing14.vml"/><Relationship Id="rId2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4" Type="http://schemas.openxmlformats.org/officeDocument/2006/relationships/image" Target="../media/image41.jpeg"/><Relationship Id="rId5" Type="http://schemas.openxmlformats.org/officeDocument/2006/relationships/image" Target="../media/image40.jpeg"/><Relationship Id="rId6" Type="http://schemas.openxmlformats.org/officeDocument/2006/relationships/oleObject" Target="../embeddings/oleObject25.bin"/><Relationship Id="rId7" Type="http://schemas.openxmlformats.org/officeDocument/2006/relationships/image" Target="../media/image42.emf"/><Relationship Id="rId1" Type="http://schemas.openxmlformats.org/officeDocument/2006/relationships/vmlDrawing" Target="../drawings/vmlDrawing15.vml"/><Relationship Id="rId2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4" Type="http://schemas.openxmlformats.org/officeDocument/2006/relationships/image" Target="../media/image41.jpeg"/><Relationship Id="rId5" Type="http://schemas.openxmlformats.org/officeDocument/2006/relationships/oleObject" Target="../embeddings/oleObject26.bin"/><Relationship Id="rId6" Type="http://schemas.openxmlformats.org/officeDocument/2006/relationships/image" Target="../media/image42.emf"/><Relationship Id="rId7" Type="http://schemas.openxmlformats.org/officeDocument/2006/relationships/oleObject" Target="../embeddings/oleObject27.bin"/><Relationship Id="rId8" Type="http://schemas.openxmlformats.org/officeDocument/2006/relationships/image" Target="../media/image43.emf"/><Relationship Id="rId9" Type="http://schemas.openxmlformats.org/officeDocument/2006/relationships/oleObject" Target="../embeddings/oleObject28.bin"/><Relationship Id="rId10" Type="http://schemas.openxmlformats.org/officeDocument/2006/relationships/image" Target="../media/image44.emf"/><Relationship Id="rId1" Type="http://schemas.openxmlformats.org/officeDocument/2006/relationships/vmlDrawing" Target="../drawings/vmlDrawing16.vml"/><Relationship Id="rId2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4" Type="http://schemas.openxmlformats.org/officeDocument/2006/relationships/oleObject" Target="../embeddings/oleObject29.bin"/><Relationship Id="rId5" Type="http://schemas.openxmlformats.org/officeDocument/2006/relationships/image" Target="../media/image42.emf"/><Relationship Id="rId6" Type="http://schemas.openxmlformats.org/officeDocument/2006/relationships/oleObject" Target="../embeddings/oleObject30.bin"/><Relationship Id="rId7" Type="http://schemas.openxmlformats.org/officeDocument/2006/relationships/image" Target="../media/image43.emf"/><Relationship Id="rId8" Type="http://schemas.openxmlformats.org/officeDocument/2006/relationships/oleObject" Target="../embeddings/oleObject31.bin"/><Relationship Id="rId9" Type="http://schemas.openxmlformats.org/officeDocument/2006/relationships/image" Target="../media/image44.emf"/><Relationship Id="rId1" Type="http://schemas.openxmlformats.org/officeDocument/2006/relationships/vmlDrawing" Target="../drawings/vmlDrawing17.vml"/><Relationship Id="rId2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4" Type="http://schemas.openxmlformats.org/officeDocument/2006/relationships/image" Target="../media/image46.jpe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5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4" Type="http://schemas.openxmlformats.org/officeDocument/2006/relationships/image" Target="../media/image4.png"/><Relationship Id="rId5" Type="http://schemas.openxmlformats.org/officeDocument/2006/relationships/oleObject" Target="../embeddings/oleObject2.bin"/><Relationship Id="rId6" Type="http://schemas.openxmlformats.org/officeDocument/2006/relationships/image" Target="../media/image5.w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oleObject" Target="../embeddings/oleObject3.bin"/><Relationship Id="rId7" Type="http://schemas.openxmlformats.org/officeDocument/2006/relationships/image" Target="../media/image6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4" Type="http://schemas.openxmlformats.org/officeDocument/2006/relationships/oleObject" Target="../embeddings/oleObject4.bin"/><Relationship Id="rId5" Type="http://schemas.openxmlformats.org/officeDocument/2006/relationships/image" Target="../media/image10.emf"/><Relationship Id="rId6" Type="http://schemas.openxmlformats.org/officeDocument/2006/relationships/oleObject" Target="../embeddings/oleObject5.bin"/><Relationship Id="rId7" Type="http://schemas.openxmlformats.org/officeDocument/2006/relationships/image" Target="../media/image11.e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4" Type="http://schemas.openxmlformats.org/officeDocument/2006/relationships/oleObject" Target="../embeddings/oleObject6.bin"/><Relationship Id="rId5" Type="http://schemas.openxmlformats.org/officeDocument/2006/relationships/image" Target="../media/image12.emf"/><Relationship Id="rId6" Type="http://schemas.openxmlformats.org/officeDocument/2006/relationships/oleObject" Target="../embeddings/oleObject7.bin"/><Relationship Id="rId7" Type="http://schemas.openxmlformats.org/officeDocument/2006/relationships/image" Target="../media/image13.emf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706901" y="142155"/>
            <a:ext cx="7772400" cy="1008668"/>
          </a:xfrm>
        </p:spPr>
        <p:txBody>
          <a:bodyPr>
            <a:normAutofit/>
          </a:bodyPr>
          <a:lstStyle/>
          <a:p>
            <a:pPr algn="l"/>
            <a:r>
              <a:rPr lang="en-US" sz="2400" b="1" u="sng" dirty="0" smtClean="0">
                <a:solidFill>
                  <a:srgbClr val="0000FF"/>
                </a:solidFill>
              </a:rPr>
              <a:t>Lectures 12-</a:t>
            </a:r>
            <a:r>
              <a:rPr lang="en-US" sz="2400" b="1" u="sng" dirty="0" smtClean="0">
                <a:solidFill>
                  <a:srgbClr val="0000FF"/>
                </a:solidFill>
              </a:rPr>
              <a:t>13. </a:t>
            </a:r>
            <a:r>
              <a:rPr lang="en-US" sz="2400" b="1" u="sng" dirty="0" smtClean="0">
                <a:solidFill>
                  <a:srgbClr val="0000FF"/>
                </a:solidFill>
              </a:rPr>
              <a:t>Molecular Spectroscopy: </a:t>
            </a:r>
            <a:br>
              <a:rPr lang="en-US" sz="2400" b="1" u="sng" dirty="0" smtClean="0">
                <a:solidFill>
                  <a:srgbClr val="0000FF"/>
                </a:solidFill>
              </a:rPr>
            </a:br>
            <a:r>
              <a:rPr lang="en-US" sz="2400" b="1" u="sng" dirty="0" smtClean="0">
                <a:solidFill>
                  <a:srgbClr val="0000FF"/>
                </a:solidFill>
              </a:rPr>
              <a:t>Bond Length and Bond Strength</a:t>
            </a:r>
            <a:endParaRPr lang="en-US" sz="2400" b="1" u="sng" dirty="0">
              <a:solidFill>
                <a:srgbClr val="0000FF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901" y="2138540"/>
            <a:ext cx="2870200" cy="1879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0301" y="3761042"/>
            <a:ext cx="3429000" cy="237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026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920751" y="0"/>
            <a:ext cx="7869062" cy="10086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sng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Georgia"/>
                <a:ea typeface="+mj-ea"/>
                <a:cs typeface="+mj-cs"/>
              </a:rPr>
              <a:t>The information</a:t>
            </a:r>
            <a:r>
              <a:rPr kumimoji="0" lang="en-US" sz="2400" b="1" i="0" u="sng" strike="noStrike" kern="1200" cap="none" spc="0" normalizeH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Georgia"/>
                <a:ea typeface="+mj-ea"/>
                <a:cs typeface="+mj-cs"/>
              </a:rPr>
              <a:t> contained in a spectrum</a:t>
            </a:r>
            <a:endParaRPr kumimoji="0" lang="en-US" sz="2400" b="1" i="0" u="sng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Georgia"/>
              <a:ea typeface="+mj-ea"/>
              <a:cs typeface="+mj-cs"/>
            </a:endParaRPr>
          </a:p>
        </p:txBody>
      </p:sp>
      <p:sp>
        <p:nvSpPr>
          <p:cNvPr id="20" name="Line 4"/>
          <p:cNvSpPr>
            <a:spLocks noChangeShapeType="1"/>
          </p:cNvSpPr>
          <p:nvPr/>
        </p:nvSpPr>
        <p:spPr bwMode="auto">
          <a:xfrm>
            <a:off x="1338169" y="2985144"/>
            <a:ext cx="2123055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>
              <a:latin typeface="Georgia"/>
            </a:endParaRPr>
          </a:p>
        </p:txBody>
      </p:sp>
      <p:sp>
        <p:nvSpPr>
          <p:cNvPr id="21" name="Line 5"/>
          <p:cNvSpPr>
            <a:spLocks noChangeShapeType="1"/>
          </p:cNvSpPr>
          <p:nvPr/>
        </p:nvSpPr>
        <p:spPr bwMode="auto">
          <a:xfrm>
            <a:off x="1319213" y="4045410"/>
            <a:ext cx="2123055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>
              <a:latin typeface="Georgia"/>
            </a:endParaRPr>
          </a:p>
        </p:txBody>
      </p:sp>
      <p:sp>
        <p:nvSpPr>
          <p:cNvPr id="22" name="Line 6"/>
          <p:cNvSpPr>
            <a:spLocks noChangeShapeType="1"/>
          </p:cNvSpPr>
          <p:nvPr/>
        </p:nvSpPr>
        <p:spPr bwMode="auto">
          <a:xfrm flipH="1" flipV="1">
            <a:off x="2468071" y="2985144"/>
            <a:ext cx="15398" cy="1060266"/>
          </a:xfrm>
          <a:prstGeom prst="line">
            <a:avLst/>
          </a:prstGeom>
          <a:noFill/>
          <a:ln w="57150">
            <a:solidFill>
              <a:srgbClr val="0000FF"/>
            </a:solidFill>
            <a:prstDash val="solid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>
              <a:latin typeface="Georgia"/>
            </a:endParaRPr>
          </a:p>
        </p:txBody>
      </p:sp>
      <p:sp>
        <p:nvSpPr>
          <p:cNvPr id="24" name="Text Box 8"/>
          <p:cNvSpPr txBox="1">
            <a:spLocks noChangeArrowheads="1"/>
          </p:cNvSpPr>
          <p:nvPr/>
        </p:nvSpPr>
        <p:spPr bwMode="auto">
          <a:xfrm>
            <a:off x="3496485" y="3740610"/>
            <a:ext cx="116184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AU" dirty="0" smtClean="0">
                <a:latin typeface="Georgia"/>
              </a:rPr>
              <a:t>10 cm</a:t>
            </a:r>
            <a:r>
              <a:rPr lang="en-AU" baseline="30000" dirty="0" smtClean="0">
                <a:latin typeface="Georgia"/>
              </a:rPr>
              <a:t>-1</a:t>
            </a:r>
            <a:endParaRPr lang="en-AU" baseline="-25000" dirty="0">
              <a:latin typeface="Georgia"/>
            </a:endParaRPr>
          </a:p>
        </p:txBody>
      </p:sp>
      <p:sp>
        <p:nvSpPr>
          <p:cNvPr id="25" name="Line 4"/>
          <p:cNvSpPr>
            <a:spLocks noChangeShapeType="1"/>
          </p:cNvSpPr>
          <p:nvPr/>
        </p:nvSpPr>
        <p:spPr bwMode="auto">
          <a:xfrm>
            <a:off x="1376833" y="1290612"/>
            <a:ext cx="2123055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>
              <a:latin typeface="Georgia"/>
            </a:endParaRPr>
          </a:p>
        </p:txBody>
      </p:sp>
      <p:sp>
        <p:nvSpPr>
          <p:cNvPr id="26" name="Text Box 8"/>
          <p:cNvSpPr txBox="1">
            <a:spLocks noChangeArrowheads="1"/>
          </p:cNvSpPr>
          <p:nvPr/>
        </p:nvSpPr>
        <p:spPr bwMode="auto">
          <a:xfrm>
            <a:off x="3499136" y="2687728"/>
            <a:ext cx="120152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AU" dirty="0" smtClean="0">
                <a:latin typeface="Georgia"/>
              </a:rPr>
              <a:t>20 cm</a:t>
            </a:r>
            <a:r>
              <a:rPr lang="en-AU" baseline="30000" dirty="0" smtClean="0">
                <a:latin typeface="Georgia"/>
              </a:rPr>
              <a:t>-1</a:t>
            </a:r>
            <a:endParaRPr lang="en-AU" baseline="-25000" dirty="0">
              <a:latin typeface="Georgia"/>
            </a:endParaRPr>
          </a:p>
        </p:txBody>
      </p:sp>
      <p:sp>
        <p:nvSpPr>
          <p:cNvPr id="27" name="Text Box 8"/>
          <p:cNvSpPr txBox="1">
            <a:spLocks noChangeArrowheads="1"/>
          </p:cNvSpPr>
          <p:nvPr/>
        </p:nvSpPr>
        <p:spPr bwMode="auto">
          <a:xfrm>
            <a:off x="3480932" y="1002905"/>
            <a:ext cx="120347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AU" dirty="0" smtClean="0">
                <a:latin typeface="Georgia"/>
              </a:rPr>
              <a:t>40 cm</a:t>
            </a:r>
            <a:r>
              <a:rPr lang="en-AU" baseline="30000" dirty="0" smtClean="0">
                <a:latin typeface="Georgia"/>
              </a:rPr>
              <a:t>-1  </a:t>
            </a:r>
            <a:endParaRPr lang="en-AU" baseline="-25000" dirty="0">
              <a:latin typeface="Georgia"/>
            </a:endParaRPr>
          </a:p>
        </p:txBody>
      </p:sp>
      <p:sp>
        <p:nvSpPr>
          <p:cNvPr id="28" name="Line 6"/>
          <p:cNvSpPr>
            <a:spLocks noChangeShapeType="1"/>
          </p:cNvSpPr>
          <p:nvPr/>
        </p:nvSpPr>
        <p:spPr bwMode="auto">
          <a:xfrm flipV="1">
            <a:off x="2713351" y="1283252"/>
            <a:ext cx="0" cy="1701892"/>
          </a:xfrm>
          <a:prstGeom prst="line">
            <a:avLst/>
          </a:prstGeom>
          <a:noFill/>
          <a:ln w="25400">
            <a:solidFill>
              <a:srgbClr val="FF0000">
                <a:alpha val="50000"/>
              </a:srgbClr>
            </a:solidFill>
            <a:prstDash val="solid"/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>
              <a:latin typeface="Georgia"/>
            </a:endParaRPr>
          </a:p>
        </p:txBody>
      </p:sp>
      <p:sp>
        <p:nvSpPr>
          <p:cNvPr id="29" name="Line 6"/>
          <p:cNvSpPr>
            <a:spLocks noChangeShapeType="1"/>
          </p:cNvSpPr>
          <p:nvPr/>
        </p:nvSpPr>
        <p:spPr bwMode="auto">
          <a:xfrm flipV="1">
            <a:off x="3135626" y="1290612"/>
            <a:ext cx="0" cy="2754798"/>
          </a:xfrm>
          <a:prstGeom prst="line">
            <a:avLst/>
          </a:prstGeom>
          <a:noFill/>
          <a:ln w="25400">
            <a:solidFill>
              <a:schemeClr val="bg1">
                <a:lumMod val="75000"/>
              </a:schemeClr>
            </a:solidFill>
            <a:prstDash val="solid"/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>
              <a:latin typeface="Georgia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947810" y="3848441"/>
            <a:ext cx="430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i="1" dirty="0" smtClean="0">
                <a:latin typeface="Georgia"/>
              </a:rPr>
              <a:t>E</a:t>
            </a:r>
            <a:r>
              <a:rPr lang="en-AU" i="1" baseline="-25000" dirty="0" smtClean="0">
                <a:latin typeface="Georgia"/>
              </a:rPr>
              <a:t>1</a:t>
            </a:r>
            <a:endParaRPr lang="en-US" dirty="0">
              <a:latin typeface="Georgia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966766" y="2735353"/>
            <a:ext cx="443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i="1" dirty="0" smtClean="0">
                <a:latin typeface="Georgia"/>
              </a:rPr>
              <a:t>E</a:t>
            </a:r>
            <a:r>
              <a:rPr lang="en-AU" i="1" baseline="-25000" dirty="0" smtClean="0">
                <a:latin typeface="Georgia"/>
              </a:rPr>
              <a:t>2</a:t>
            </a:r>
            <a:endParaRPr lang="en-US" dirty="0">
              <a:latin typeface="Georgia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005430" y="1078737"/>
            <a:ext cx="442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i="1" dirty="0" smtClean="0">
                <a:latin typeface="Georgia"/>
              </a:rPr>
              <a:t>E</a:t>
            </a:r>
            <a:r>
              <a:rPr lang="en-AU" i="1" baseline="-25000" dirty="0" smtClean="0">
                <a:latin typeface="Georgia"/>
              </a:rPr>
              <a:t>3</a:t>
            </a:r>
            <a:endParaRPr lang="en-US" dirty="0">
              <a:latin typeface="Georgia"/>
            </a:endParaRPr>
          </a:p>
        </p:txBody>
      </p:sp>
      <p:sp>
        <p:nvSpPr>
          <p:cNvPr id="34" name="Line 24"/>
          <p:cNvSpPr>
            <a:spLocks noChangeShapeType="1"/>
          </p:cNvSpPr>
          <p:nvPr/>
        </p:nvSpPr>
        <p:spPr bwMode="auto">
          <a:xfrm flipV="1">
            <a:off x="5792182" y="1002905"/>
            <a:ext cx="0" cy="2345409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>
              <a:latin typeface="Georgia"/>
            </a:endParaRPr>
          </a:p>
        </p:txBody>
      </p:sp>
      <p:sp>
        <p:nvSpPr>
          <p:cNvPr id="35" name="Line 25"/>
          <p:cNvSpPr>
            <a:spLocks noChangeShapeType="1"/>
          </p:cNvSpPr>
          <p:nvPr/>
        </p:nvSpPr>
        <p:spPr bwMode="auto">
          <a:xfrm>
            <a:off x="5792182" y="3348314"/>
            <a:ext cx="3078163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>
              <a:latin typeface="Georgia"/>
            </a:endParaRPr>
          </a:p>
        </p:txBody>
      </p:sp>
      <p:sp>
        <p:nvSpPr>
          <p:cNvPr id="37" name="Text Box 29"/>
          <p:cNvSpPr txBox="1">
            <a:spLocks noChangeArrowheads="1"/>
          </p:cNvSpPr>
          <p:nvPr/>
        </p:nvSpPr>
        <p:spPr bwMode="auto">
          <a:xfrm>
            <a:off x="5640982" y="3611815"/>
            <a:ext cx="290335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AU" dirty="0" smtClean="0">
                <a:solidFill>
                  <a:srgbClr val="990033"/>
                </a:solidFill>
                <a:latin typeface="Georgia"/>
              </a:rPr>
              <a:t>Energy of transition</a:t>
            </a:r>
            <a:endParaRPr lang="en-AU" dirty="0">
              <a:solidFill>
                <a:srgbClr val="990033"/>
              </a:solidFill>
              <a:latin typeface="Georgia"/>
            </a:endParaRPr>
          </a:p>
        </p:txBody>
      </p:sp>
      <p:sp>
        <p:nvSpPr>
          <p:cNvPr id="38" name="Text Box 30"/>
          <p:cNvSpPr txBox="1">
            <a:spLocks noChangeArrowheads="1"/>
          </p:cNvSpPr>
          <p:nvPr/>
        </p:nvSpPr>
        <p:spPr bwMode="auto">
          <a:xfrm rot="16200000">
            <a:off x="4648765" y="1890083"/>
            <a:ext cx="140420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AU" dirty="0" smtClean="0">
                <a:solidFill>
                  <a:srgbClr val="990033"/>
                </a:solidFill>
                <a:latin typeface="Georgia"/>
              </a:rPr>
              <a:t>Intensity</a:t>
            </a:r>
            <a:endParaRPr lang="en-AU" dirty="0">
              <a:solidFill>
                <a:srgbClr val="990033"/>
              </a:solidFill>
              <a:latin typeface="Georgia"/>
            </a:endParaRPr>
          </a:p>
        </p:txBody>
      </p:sp>
      <p:sp>
        <p:nvSpPr>
          <p:cNvPr id="39" name="Line 31"/>
          <p:cNvSpPr>
            <a:spLocks noChangeShapeType="1"/>
          </p:cNvSpPr>
          <p:nvPr/>
        </p:nvSpPr>
        <p:spPr bwMode="auto">
          <a:xfrm>
            <a:off x="7279669" y="3224489"/>
            <a:ext cx="0" cy="123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>
              <a:latin typeface="Georgia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5667910" y="3336574"/>
            <a:ext cx="326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>
                <a:latin typeface="Georgia"/>
              </a:rPr>
              <a:t>0</a:t>
            </a:r>
            <a:endParaRPr lang="en-US" dirty="0">
              <a:latin typeface="Georgia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6332122" y="3337310"/>
            <a:ext cx="425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>
                <a:latin typeface="Georgia"/>
              </a:rPr>
              <a:t>10</a:t>
            </a:r>
            <a:endParaRPr lang="en-US" dirty="0">
              <a:latin typeface="Georgia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7091114" y="3319088"/>
            <a:ext cx="4552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>
                <a:latin typeface="Georgia"/>
              </a:rPr>
              <a:t>20</a:t>
            </a:r>
            <a:endParaRPr lang="en-US" dirty="0">
              <a:latin typeface="Georgia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7869062" y="3319824"/>
            <a:ext cx="453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>
                <a:latin typeface="Georgia"/>
              </a:rPr>
              <a:t>30</a:t>
            </a:r>
            <a:endParaRPr lang="en-US" dirty="0">
              <a:latin typeface="Georgia"/>
            </a:endParaRPr>
          </a:p>
        </p:txBody>
      </p:sp>
      <p:sp>
        <p:nvSpPr>
          <p:cNvPr id="48" name="Freeform 47"/>
          <p:cNvSpPr/>
          <p:nvPr/>
        </p:nvSpPr>
        <p:spPr>
          <a:xfrm>
            <a:off x="5919181" y="1418815"/>
            <a:ext cx="2768035" cy="2015715"/>
          </a:xfrm>
          <a:custGeom>
            <a:avLst/>
            <a:gdLst>
              <a:gd name="connsiteX0" fmla="*/ 0 w 2938212"/>
              <a:gd name="connsiteY0" fmla="*/ 1399721 h 1687249"/>
              <a:gd name="connsiteX1" fmla="*/ 94781 w 2938212"/>
              <a:gd name="connsiteY1" fmla="*/ 1342848 h 1687249"/>
              <a:gd name="connsiteX2" fmla="*/ 113737 w 2938212"/>
              <a:gd name="connsiteY2" fmla="*/ 1399721 h 1687249"/>
              <a:gd name="connsiteX3" fmla="*/ 246431 w 2938212"/>
              <a:gd name="connsiteY3" fmla="*/ 1380763 h 1687249"/>
              <a:gd name="connsiteX4" fmla="*/ 360168 w 2938212"/>
              <a:gd name="connsiteY4" fmla="*/ 1380763 h 1687249"/>
              <a:gd name="connsiteX5" fmla="*/ 379124 w 2938212"/>
              <a:gd name="connsiteY5" fmla="*/ 1285974 h 1687249"/>
              <a:gd name="connsiteX6" fmla="*/ 435993 w 2938212"/>
              <a:gd name="connsiteY6" fmla="*/ 1380763 h 1687249"/>
              <a:gd name="connsiteX7" fmla="*/ 568686 w 2938212"/>
              <a:gd name="connsiteY7" fmla="*/ 1380763 h 1687249"/>
              <a:gd name="connsiteX8" fmla="*/ 587643 w 2938212"/>
              <a:gd name="connsiteY8" fmla="*/ 1342848 h 1687249"/>
              <a:gd name="connsiteX9" fmla="*/ 663467 w 2938212"/>
              <a:gd name="connsiteY9" fmla="*/ 1361805 h 1687249"/>
              <a:gd name="connsiteX10" fmla="*/ 663467 w 2938212"/>
              <a:gd name="connsiteY10" fmla="*/ 15798 h 1687249"/>
              <a:gd name="connsiteX11" fmla="*/ 758248 w 2938212"/>
              <a:gd name="connsiteY11" fmla="*/ 1456595 h 1687249"/>
              <a:gd name="connsiteX12" fmla="*/ 890942 w 2938212"/>
              <a:gd name="connsiteY12" fmla="*/ 1399721 h 1687249"/>
              <a:gd name="connsiteX13" fmla="*/ 947810 w 2938212"/>
              <a:gd name="connsiteY13" fmla="*/ 1418679 h 1687249"/>
              <a:gd name="connsiteX14" fmla="*/ 985723 w 2938212"/>
              <a:gd name="connsiteY14" fmla="*/ 1342848 h 1687249"/>
              <a:gd name="connsiteX15" fmla="*/ 1118416 w 2938212"/>
              <a:gd name="connsiteY15" fmla="*/ 1399721 h 1687249"/>
              <a:gd name="connsiteX16" fmla="*/ 1194241 w 2938212"/>
              <a:gd name="connsiteY16" fmla="*/ 1342848 h 1687249"/>
              <a:gd name="connsiteX17" fmla="*/ 1402759 w 2938212"/>
              <a:gd name="connsiteY17" fmla="*/ 1399721 h 1687249"/>
              <a:gd name="connsiteX18" fmla="*/ 1421716 w 2938212"/>
              <a:gd name="connsiteY18" fmla="*/ 774112 h 1687249"/>
              <a:gd name="connsiteX19" fmla="*/ 1516497 w 2938212"/>
              <a:gd name="connsiteY19" fmla="*/ 1475552 h 1687249"/>
              <a:gd name="connsiteX20" fmla="*/ 1762927 w 2938212"/>
              <a:gd name="connsiteY20" fmla="*/ 1418679 h 1687249"/>
              <a:gd name="connsiteX21" fmla="*/ 1857708 w 2938212"/>
              <a:gd name="connsiteY21" fmla="*/ 1437637 h 1687249"/>
              <a:gd name="connsiteX22" fmla="*/ 1876665 w 2938212"/>
              <a:gd name="connsiteY22" fmla="*/ 1342848 h 1687249"/>
              <a:gd name="connsiteX23" fmla="*/ 2028314 w 2938212"/>
              <a:gd name="connsiteY23" fmla="*/ 1399721 h 1687249"/>
              <a:gd name="connsiteX24" fmla="*/ 2066227 w 2938212"/>
              <a:gd name="connsiteY24" fmla="*/ 1342848 h 1687249"/>
              <a:gd name="connsiteX25" fmla="*/ 2217876 w 2938212"/>
              <a:gd name="connsiteY25" fmla="*/ 1456595 h 1687249"/>
              <a:gd name="connsiteX26" fmla="*/ 2312657 w 2938212"/>
              <a:gd name="connsiteY26" fmla="*/ 1380763 h 1687249"/>
              <a:gd name="connsiteX27" fmla="*/ 2502219 w 2938212"/>
              <a:gd name="connsiteY27" fmla="*/ 1437637 h 1687249"/>
              <a:gd name="connsiteX28" fmla="*/ 2559088 w 2938212"/>
              <a:gd name="connsiteY28" fmla="*/ 1361805 h 1687249"/>
              <a:gd name="connsiteX29" fmla="*/ 2748650 w 2938212"/>
              <a:gd name="connsiteY29" fmla="*/ 1437637 h 1687249"/>
              <a:gd name="connsiteX30" fmla="*/ 2824475 w 2938212"/>
              <a:gd name="connsiteY30" fmla="*/ 1380763 h 1687249"/>
              <a:gd name="connsiteX31" fmla="*/ 2938212 w 2938212"/>
              <a:gd name="connsiteY31" fmla="*/ 1456595 h 1687249"/>
              <a:gd name="connsiteX32" fmla="*/ 2938212 w 2938212"/>
              <a:gd name="connsiteY32" fmla="*/ 1456595 h 1687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2938212" h="1687249">
                <a:moveTo>
                  <a:pt x="0" y="1399721"/>
                </a:moveTo>
                <a:cubicBezTo>
                  <a:pt x="37912" y="1371284"/>
                  <a:pt x="75825" y="1342848"/>
                  <a:pt x="94781" y="1342848"/>
                </a:cubicBezTo>
                <a:cubicBezTo>
                  <a:pt x="113737" y="1342848"/>
                  <a:pt x="88462" y="1393402"/>
                  <a:pt x="113737" y="1399721"/>
                </a:cubicBezTo>
                <a:cubicBezTo>
                  <a:pt x="139012" y="1406040"/>
                  <a:pt x="205359" y="1383923"/>
                  <a:pt x="246431" y="1380763"/>
                </a:cubicBezTo>
                <a:cubicBezTo>
                  <a:pt x="287503" y="1377603"/>
                  <a:pt x="338053" y="1396561"/>
                  <a:pt x="360168" y="1380763"/>
                </a:cubicBezTo>
                <a:cubicBezTo>
                  <a:pt x="382284" y="1364965"/>
                  <a:pt x="366487" y="1285974"/>
                  <a:pt x="379124" y="1285974"/>
                </a:cubicBezTo>
                <a:cubicBezTo>
                  <a:pt x="391761" y="1285974"/>
                  <a:pt x="404399" y="1364965"/>
                  <a:pt x="435993" y="1380763"/>
                </a:cubicBezTo>
                <a:cubicBezTo>
                  <a:pt x="467587" y="1396561"/>
                  <a:pt x="543411" y="1387082"/>
                  <a:pt x="568686" y="1380763"/>
                </a:cubicBezTo>
                <a:cubicBezTo>
                  <a:pt x="593961" y="1374444"/>
                  <a:pt x="571846" y="1346008"/>
                  <a:pt x="587643" y="1342848"/>
                </a:cubicBezTo>
                <a:cubicBezTo>
                  <a:pt x="603440" y="1339688"/>
                  <a:pt x="650830" y="1582980"/>
                  <a:pt x="663467" y="1361805"/>
                </a:cubicBezTo>
                <a:cubicBezTo>
                  <a:pt x="676104" y="1140630"/>
                  <a:pt x="647670" y="0"/>
                  <a:pt x="663467" y="15798"/>
                </a:cubicBezTo>
                <a:cubicBezTo>
                  <a:pt x="679264" y="31596"/>
                  <a:pt x="720336" y="1225941"/>
                  <a:pt x="758248" y="1456595"/>
                </a:cubicBezTo>
                <a:cubicBezTo>
                  <a:pt x="796161" y="1687249"/>
                  <a:pt x="859348" y="1406040"/>
                  <a:pt x="890942" y="1399721"/>
                </a:cubicBezTo>
                <a:cubicBezTo>
                  <a:pt x="922536" y="1393402"/>
                  <a:pt x="932013" y="1428158"/>
                  <a:pt x="947810" y="1418679"/>
                </a:cubicBezTo>
                <a:cubicBezTo>
                  <a:pt x="963607" y="1409200"/>
                  <a:pt x="957289" y="1346008"/>
                  <a:pt x="985723" y="1342848"/>
                </a:cubicBezTo>
                <a:cubicBezTo>
                  <a:pt x="1014157" y="1339688"/>
                  <a:pt x="1083663" y="1399721"/>
                  <a:pt x="1118416" y="1399721"/>
                </a:cubicBezTo>
                <a:cubicBezTo>
                  <a:pt x="1153169" y="1399721"/>
                  <a:pt x="1146851" y="1342848"/>
                  <a:pt x="1194241" y="1342848"/>
                </a:cubicBezTo>
                <a:cubicBezTo>
                  <a:pt x="1241631" y="1342848"/>
                  <a:pt x="1364847" y="1494510"/>
                  <a:pt x="1402759" y="1399721"/>
                </a:cubicBezTo>
                <a:cubicBezTo>
                  <a:pt x="1440671" y="1304932"/>
                  <a:pt x="1402760" y="761474"/>
                  <a:pt x="1421716" y="774112"/>
                </a:cubicBezTo>
                <a:cubicBezTo>
                  <a:pt x="1440672" y="786750"/>
                  <a:pt x="1459628" y="1368124"/>
                  <a:pt x="1516497" y="1475552"/>
                </a:cubicBezTo>
                <a:cubicBezTo>
                  <a:pt x="1573366" y="1582980"/>
                  <a:pt x="1706059" y="1424998"/>
                  <a:pt x="1762927" y="1418679"/>
                </a:cubicBezTo>
                <a:cubicBezTo>
                  <a:pt x="1819795" y="1412360"/>
                  <a:pt x="1838752" y="1450275"/>
                  <a:pt x="1857708" y="1437637"/>
                </a:cubicBezTo>
                <a:cubicBezTo>
                  <a:pt x="1876664" y="1424999"/>
                  <a:pt x="1848231" y="1349167"/>
                  <a:pt x="1876665" y="1342848"/>
                </a:cubicBezTo>
                <a:cubicBezTo>
                  <a:pt x="1905099" y="1336529"/>
                  <a:pt x="1996720" y="1399721"/>
                  <a:pt x="2028314" y="1399721"/>
                </a:cubicBezTo>
                <a:cubicBezTo>
                  <a:pt x="2059908" y="1399721"/>
                  <a:pt x="2034633" y="1333369"/>
                  <a:pt x="2066227" y="1342848"/>
                </a:cubicBezTo>
                <a:cubicBezTo>
                  <a:pt x="2097821" y="1352327"/>
                  <a:pt x="2176804" y="1450276"/>
                  <a:pt x="2217876" y="1456595"/>
                </a:cubicBezTo>
                <a:cubicBezTo>
                  <a:pt x="2258948" y="1462914"/>
                  <a:pt x="2265267" y="1383923"/>
                  <a:pt x="2312657" y="1380763"/>
                </a:cubicBezTo>
                <a:cubicBezTo>
                  <a:pt x="2360047" y="1377603"/>
                  <a:pt x="2461147" y="1440797"/>
                  <a:pt x="2502219" y="1437637"/>
                </a:cubicBezTo>
                <a:cubicBezTo>
                  <a:pt x="2543291" y="1434477"/>
                  <a:pt x="2518016" y="1361805"/>
                  <a:pt x="2559088" y="1361805"/>
                </a:cubicBezTo>
                <a:cubicBezTo>
                  <a:pt x="2600160" y="1361805"/>
                  <a:pt x="2704419" y="1434477"/>
                  <a:pt x="2748650" y="1437637"/>
                </a:cubicBezTo>
                <a:cubicBezTo>
                  <a:pt x="2792881" y="1440797"/>
                  <a:pt x="2792881" y="1377603"/>
                  <a:pt x="2824475" y="1380763"/>
                </a:cubicBezTo>
                <a:cubicBezTo>
                  <a:pt x="2856069" y="1383923"/>
                  <a:pt x="2938212" y="1456595"/>
                  <a:pt x="2938212" y="1456595"/>
                </a:cubicBezTo>
                <a:lnTo>
                  <a:pt x="2938212" y="1456595"/>
                </a:lnTo>
              </a:path>
            </a:pathLst>
          </a:cu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Georgia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146706" y="4336696"/>
            <a:ext cx="9153617" cy="1200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2400" b="1" dirty="0" smtClean="0">
                <a:solidFill>
                  <a:srgbClr val="0000FF"/>
                </a:solidFill>
                <a:latin typeface="Georgia"/>
              </a:rPr>
              <a:t>Probability of transition: </a:t>
            </a:r>
          </a:p>
          <a:p>
            <a:pPr lvl="0"/>
            <a:r>
              <a:rPr lang="en-US" sz="2400" b="1" dirty="0" smtClean="0">
                <a:latin typeface="Georgia"/>
              </a:rPr>
              <a:t>Transition Dipole Moment/ Transition Moment Integral</a:t>
            </a:r>
          </a:p>
          <a:p>
            <a:pPr lvl="1"/>
            <a:r>
              <a:rPr lang="en-US" sz="2400" dirty="0" smtClean="0">
                <a:latin typeface="Georgia"/>
              </a:rPr>
              <a:t>Selection rules (can be derived using QM calculations)</a:t>
            </a:r>
          </a:p>
        </p:txBody>
      </p:sp>
      <p:grpSp>
        <p:nvGrpSpPr>
          <p:cNvPr id="62" name="Group 61"/>
          <p:cNvGrpSpPr/>
          <p:nvPr/>
        </p:nvGrpSpPr>
        <p:grpSpPr>
          <a:xfrm>
            <a:off x="146971" y="5607531"/>
            <a:ext cx="8993420" cy="921659"/>
            <a:chOff x="305721" y="5607531"/>
            <a:chExt cx="8993420" cy="921659"/>
          </a:xfrm>
        </p:grpSpPr>
        <p:sp>
          <p:nvSpPr>
            <p:cNvPr id="57" name="TextBox 56"/>
            <p:cNvSpPr txBox="1"/>
            <p:nvPr/>
          </p:nvSpPr>
          <p:spPr>
            <a:xfrm>
              <a:off x="305721" y="5607531"/>
              <a:ext cx="761683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en-US" sz="2400" b="1" dirty="0" smtClean="0">
                  <a:solidFill>
                    <a:srgbClr val="0000FF"/>
                  </a:solidFill>
                  <a:latin typeface="Georgia"/>
                </a:rPr>
                <a:t>Population of states (Boltzmann Distribution)</a:t>
              </a:r>
            </a:p>
            <a:p>
              <a:pPr lvl="0"/>
              <a:r>
                <a:rPr lang="en-US" sz="2400" dirty="0" smtClean="0">
                  <a:latin typeface="Georgia"/>
                </a:rPr>
                <a:t>No. of molecules in level </a:t>
              </a:r>
              <a:r>
                <a:rPr lang="en-US" sz="2400" i="1" dirty="0" err="1" smtClean="0">
                  <a:latin typeface="Georgia"/>
                </a:rPr>
                <a:t>j</a:t>
              </a:r>
              <a:r>
                <a:rPr lang="en-US" sz="2400" dirty="0" smtClean="0">
                  <a:latin typeface="Georgia"/>
                </a:rPr>
                <a:t> at equilibrium  </a:t>
              </a:r>
            </a:p>
          </p:txBody>
        </p:sp>
        <p:graphicFrame>
          <p:nvGraphicFramePr>
            <p:cNvPr id="21506" name="Object 2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029118659"/>
                </p:ext>
              </p:extLst>
            </p:nvPr>
          </p:nvGraphicFramePr>
          <p:xfrm>
            <a:off x="6047657" y="5758640"/>
            <a:ext cx="3251484" cy="7705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565" name="Equation" r:id="rId3" imgW="1317940" imgH="278795" progId="Equation.3">
                    <p:embed/>
                  </p:oleObj>
                </mc:Choice>
                <mc:Fallback>
                  <p:oleObj name="Equation" r:id="rId3" imgW="1317940" imgH="278795" progId="Equation.3">
                    <p:embed/>
                    <p:pic>
                      <p:nvPicPr>
                        <p:cNvPr id="0" name="Picture 7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047657" y="5758640"/>
                          <a:ext cx="3251484" cy="77055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" name="Multiply 1"/>
          <p:cNvSpPr/>
          <p:nvPr/>
        </p:nvSpPr>
        <p:spPr>
          <a:xfrm>
            <a:off x="2713351" y="1893095"/>
            <a:ext cx="841375" cy="695766"/>
          </a:xfrm>
          <a:prstGeom prst="mathMultiply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6552766" y="1418815"/>
            <a:ext cx="3609" cy="1944884"/>
          </a:xfrm>
          <a:prstGeom prst="line">
            <a:avLst/>
          </a:prstGeom>
          <a:ln w="25400">
            <a:solidFill>
              <a:srgbClr val="0000FF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flipV="1">
            <a:off x="7276060" y="2475133"/>
            <a:ext cx="0" cy="862177"/>
          </a:xfrm>
          <a:prstGeom prst="line">
            <a:avLst/>
          </a:prstGeom>
          <a:ln w="25400">
            <a:solidFill>
              <a:srgbClr val="FF0000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8" grpId="0" animBg="1"/>
      <p:bldP spid="29" grpId="0" animBg="1"/>
      <p:bldP spid="34" grpId="0" animBg="1"/>
      <p:bldP spid="35" grpId="0" animBg="1"/>
      <p:bldP spid="37" grpId="0"/>
      <p:bldP spid="38" grpId="0"/>
      <p:bldP spid="43" grpId="0"/>
      <p:bldP spid="44" grpId="0"/>
      <p:bldP spid="45" grpId="0"/>
      <p:bldP spid="46" grpId="0"/>
      <p:bldP spid="48" grpId="0" animBg="1"/>
      <p:bldP spid="60" grpId="0"/>
      <p:bldP spid="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Direct Access Storage 39"/>
          <p:cNvSpPr/>
          <p:nvPr/>
        </p:nvSpPr>
        <p:spPr>
          <a:xfrm>
            <a:off x="2595163" y="3499790"/>
            <a:ext cx="233315" cy="381000"/>
          </a:xfrm>
          <a:prstGeom prst="flowChartMagneticDrum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Direct Access Storage 38"/>
          <p:cNvSpPr/>
          <p:nvPr/>
        </p:nvSpPr>
        <p:spPr>
          <a:xfrm>
            <a:off x="2578828" y="4626401"/>
            <a:ext cx="233315" cy="381000"/>
          </a:xfrm>
          <a:prstGeom prst="flowChartMagneticDrum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5161587" y="3102442"/>
            <a:ext cx="172358" cy="1324428"/>
          </a:xfrm>
          <a:prstGeom prst="rect">
            <a:avLst/>
          </a:prstGeom>
          <a:scene3d>
            <a:camera prst="orthographicFront">
              <a:rot lat="0" lon="0" rev="18900000"/>
            </a:camera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1077016" y="0"/>
            <a:ext cx="7772400" cy="1008668"/>
          </a:xfrm>
        </p:spPr>
        <p:txBody>
          <a:bodyPr>
            <a:noAutofit/>
          </a:bodyPr>
          <a:lstStyle/>
          <a:p>
            <a:pPr algn="l"/>
            <a:r>
              <a:rPr lang="en-US" sz="2400" b="1" u="sng" dirty="0" smtClean="0">
                <a:solidFill>
                  <a:srgbClr val="0000FF"/>
                </a:solidFill>
              </a:rPr>
              <a:t>Schematics of a spectrophotometer</a:t>
            </a:r>
            <a:endParaRPr lang="en-US" sz="2400" b="1" u="sng" dirty="0">
              <a:solidFill>
                <a:srgbClr val="0000FF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3508102" y="1265464"/>
            <a:ext cx="761669" cy="1016000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>
          <a:xfrm>
            <a:off x="4304209" y="1712686"/>
            <a:ext cx="2299733" cy="0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5874599" y="1590220"/>
            <a:ext cx="2946400" cy="2197100"/>
          </a:xfrm>
          <a:prstGeom prst="rect">
            <a:avLst/>
          </a:prstGeom>
        </p:spPr>
      </p:pic>
      <p:cxnSp>
        <p:nvCxnSpPr>
          <p:cNvPr id="21" name="Straight Arrow Connector 20"/>
          <p:cNvCxnSpPr/>
          <p:nvPr/>
        </p:nvCxnSpPr>
        <p:spPr>
          <a:xfrm flipH="1">
            <a:off x="3483371" y="3731986"/>
            <a:ext cx="3211285" cy="0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>
            <a:off x="3483372" y="4836886"/>
            <a:ext cx="1814284" cy="0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5261368" y="3764656"/>
            <a:ext cx="0" cy="1072230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Cube 31"/>
          <p:cNvSpPr/>
          <p:nvPr/>
        </p:nvSpPr>
        <p:spPr>
          <a:xfrm>
            <a:off x="3184014" y="4590117"/>
            <a:ext cx="308429" cy="529772"/>
          </a:xfrm>
          <a:prstGeom prst="cub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Cube 32"/>
          <p:cNvSpPr/>
          <p:nvPr/>
        </p:nvSpPr>
        <p:spPr>
          <a:xfrm>
            <a:off x="3199673" y="3429000"/>
            <a:ext cx="308429" cy="529772"/>
          </a:xfrm>
          <a:prstGeom prst="cube">
            <a:avLst/>
          </a:prstGeom>
          <a:solidFill>
            <a:srgbClr val="60DE1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Arrow Connector 33"/>
          <p:cNvCxnSpPr/>
          <p:nvPr/>
        </p:nvCxnSpPr>
        <p:spPr>
          <a:xfrm flipH="1">
            <a:off x="2757717" y="3737443"/>
            <a:ext cx="2002246" cy="0"/>
          </a:xfrm>
          <a:prstGeom prst="straightConnector1">
            <a:avLst/>
          </a:prstGeom>
          <a:ln>
            <a:solidFill>
              <a:srgbClr val="0000FF">
                <a:alpha val="25000"/>
              </a:srgb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H="1">
            <a:off x="2739539" y="4838701"/>
            <a:ext cx="1564670" cy="0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H="1">
            <a:off x="1739186" y="3731986"/>
            <a:ext cx="85271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H="1">
            <a:off x="1571625" y="4836886"/>
            <a:ext cx="100213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1569358" y="3434457"/>
            <a:ext cx="0" cy="13860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V="1">
            <a:off x="1721044" y="3434457"/>
            <a:ext cx="0" cy="30298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2" name="Group 61"/>
          <p:cNvGrpSpPr/>
          <p:nvPr/>
        </p:nvGrpSpPr>
        <p:grpSpPr>
          <a:xfrm>
            <a:off x="575226" y="1865087"/>
            <a:ext cx="2669203" cy="1634704"/>
            <a:chOff x="3726" y="1865087"/>
            <a:chExt cx="2669203" cy="1634704"/>
          </a:xfrm>
        </p:grpSpPr>
        <p:grpSp>
          <p:nvGrpSpPr>
            <p:cNvPr id="54" name="Group 53"/>
            <p:cNvGrpSpPr/>
            <p:nvPr/>
          </p:nvGrpSpPr>
          <p:grpSpPr>
            <a:xfrm>
              <a:off x="3726" y="1865087"/>
              <a:ext cx="2669203" cy="1634704"/>
              <a:chOff x="3726" y="1865087"/>
              <a:chExt cx="2669203" cy="1634704"/>
            </a:xfrm>
          </p:grpSpPr>
          <p:pic>
            <p:nvPicPr>
              <p:cNvPr id="51" name="Picture 50" descr="72883965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26" y="1865087"/>
                <a:ext cx="2669203" cy="1634704"/>
              </a:xfrm>
              <a:prstGeom prst="rect">
                <a:avLst/>
              </a:prstGeom>
            </p:spPr>
          </p:pic>
          <p:pic>
            <p:nvPicPr>
              <p:cNvPr id="53" name="Picture 52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16958" y="1982522"/>
                <a:ext cx="1621326" cy="926934"/>
              </a:xfrm>
              <a:prstGeom prst="rect">
                <a:avLst/>
              </a:prstGeom>
            </p:spPr>
          </p:pic>
        </p:grpSp>
        <p:sp>
          <p:nvSpPr>
            <p:cNvPr id="55" name="TextBox 54"/>
            <p:cNvSpPr txBox="1"/>
            <p:nvPr/>
          </p:nvSpPr>
          <p:spPr>
            <a:xfrm rot="16200000">
              <a:off x="307451" y="2320880"/>
              <a:ext cx="556541" cy="1692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500" i="1" dirty="0" smtClean="0"/>
                <a:t>A</a:t>
              </a:r>
              <a:r>
                <a:rPr lang="en-US" sz="500" dirty="0" smtClean="0"/>
                <a:t>= log </a:t>
              </a:r>
              <a:r>
                <a:rPr lang="en-US" sz="500" i="1" dirty="0" smtClean="0"/>
                <a:t>I</a:t>
              </a:r>
              <a:r>
                <a:rPr lang="en-US" sz="500" i="1" baseline="-25000" dirty="0" smtClean="0"/>
                <a:t>0</a:t>
              </a:r>
              <a:r>
                <a:rPr lang="en-US" sz="500" dirty="0" smtClean="0"/>
                <a:t>/</a:t>
              </a:r>
              <a:r>
                <a:rPr lang="en-US" sz="500" i="1" dirty="0" smtClean="0"/>
                <a:t>I</a:t>
              </a:r>
              <a:endParaRPr lang="en-US" sz="500" i="1" dirty="0"/>
            </a:p>
          </p:txBody>
        </p:sp>
        <p:cxnSp>
          <p:nvCxnSpPr>
            <p:cNvPr id="59" name="Straight Connector 58"/>
            <p:cNvCxnSpPr/>
            <p:nvPr/>
          </p:nvCxnSpPr>
          <p:spPr>
            <a:xfrm>
              <a:off x="628650" y="2098675"/>
              <a:ext cx="0" cy="692150"/>
            </a:xfrm>
            <a:prstGeom prst="line">
              <a:avLst/>
            </a:prstGeom>
            <a:ln w="952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6" name="Rectangle 65"/>
          <p:cNvSpPr/>
          <p:nvPr/>
        </p:nvSpPr>
        <p:spPr>
          <a:xfrm>
            <a:off x="6622678" y="1210589"/>
            <a:ext cx="2197100" cy="2946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TextBox 66"/>
          <p:cNvSpPr txBox="1"/>
          <p:nvPr/>
        </p:nvSpPr>
        <p:spPr>
          <a:xfrm>
            <a:off x="6509684" y="779341"/>
            <a:ext cx="24190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>
                <a:latin typeface="Georgia"/>
                <a:cs typeface="Georgia"/>
              </a:rPr>
              <a:t>Monochromator</a:t>
            </a:r>
            <a:endParaRPr lang="en-US" sz="2400" dirty="0">
              <a:latin typeface="Georgia"/>
              <a:cs typeface="Georgia"/>
            </a:endParaRPr>
          </a:p>
        </p:txBody>
      </p:sp>
      <p:sp>
        <p:nvSpPr>
          <p:cNvPr id="68" name="Rounded Rectangular Callout 67"/>
          <p:cNvSpPr/>
          <p:nvPr/>
        </p:nvSpPr>
        <p:spPr>
          <a:xfrm>
            <a:off x="6603942" y="2127248"/>
            <a:ext cx="746183" cy="1127127"/>
          </a:xfrm>
          <a:prstGeom prst="wedgeRoundRectCallout">
            <a:avLst>
              <a:gd name="adj1" fmla="val 74904"/>
              <a:gd name="adj2" fmla="val 275176"/>
              <a:gd name="adj3" fmla="val 16667"/>
            </a:avLst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0" name="Object 6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41701526"/>
              </p:ext>
            </p:extLst>
          </p:nvPr>
        </p:nvGraphicFramePr>
        <p:xfrm>
          <a:off x="6212905" y="5907896"/>
          <a:ext cx="2558271" cy="551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2" name="Equation" r:id="rId7" imgW="825500" imgH="177800" progId="Equation.3">
                  <p:embed/>
                </p:oleObj>
              </mc:Choice>
              <mc:Fallback>
                <p:oleObj name="Equation" r:id="rId7" imgW="825500" imgH="177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212905" y="5907896"/>
                        <a:ext cx="2558271" cy="5510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" name="Rectangle 70"/>
          <p:cNvSpPr/>
          <p:nvPr/>
        </p:nvSpPr>
        <p:spPr>
          <a:xfrm>
            <a:off x="5333945" y="4197775"/>
            <a:ext cx="45719" cy="1245547"/>
          </a:xfrm>
          <a:prstGeom prst="rect">
            <a:avLst/>
          </a:prstGeom>
          <a:scene3d>
            <a:camera prst="orthographicFront">
              <a:rot lat="0" lon="0" rev="18900000"/>
            </a:camera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TextBox 71"/>
          <p:cNvSpPr txBox="1"/>
          <p:nvPr/>
        </p:nvSpPr>
        <p:spPr>
          <a:xfrm>
            <a:off x="2693998" y="3966942"/>
            <a:ext cx="11962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Georgia"/>
                <a:cs typeface="Georgia"/>
              </a:rPr>
              <a:t>Sample</a:t>
            </a:r>
            <a:endParaRPr lang="en-US" sz="2400" dirty="0">
              <a:latin typeface="Georgia"/>
              <a:cs typeface="Georgia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2531203" y="5073535"/>
            <a:ext cx="15435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Georgia"/>
                <a:cs typeface="Georgia"/>
              </a:rPr>
              <a:t>Reference</a:t>
            </a:r>
            <a:endParaRPr lang="en-US" sz="2400" dirty="0">
              <a:latin typeface="Georgia"/>
              <a:cs typeface="Georgia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4133100" y="2784020"/>
            <a:ext cx="20569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Georgia"/>
                <a:cs typeface="Georgia"/>
              </a:rPr>
              <a:t>Beam Splitter</a:t>
            </a:r>
            <a:endParaRPr lang="en-US" sz="2400" dirty="0">
              <a:latin typeface="Georgia"/>
              <a:cs typeface="Georgia"/>
            </a:endParaRPr>
          </a:p>
        </p:txBody>
      </p:sp>
      <p:graphicFrame>
        <p:nvGraphicFramePr>
          <p:cNvPr id="79" name="Object 7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83721864"/>
              </p:ext>
            </p:extLst>
          </p:nvPr>
        </p:nvGraphicFramePr>
        <p:xfrm>
          <a:off x="894197" y="5535199"/>
          <a:ext cx="4114294" cy="1148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3" name="Equation" r:id="rId9" imgW="1638300" imgH="457200" progId="Equation.3">
                  <p:embed/>
                </p:oleObj>
              </mc:Choice>
              <mc:Fallback>
                <p:oleObj name="Equation" r:id="rId9" imgW="16383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894197" y="5535199"/>
                        <a:ext cx="4114294" cy="11481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730282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500"/>
                            </p:stCondLst>
                            <p:childTnLst>
                              <p:par>
                                <p:cTn id="9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000"/>
                            </p:stCondLst>
                            <p:childTnLst>
                              <p:par>
                                <p:cTn id="10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39" grpId="0" animBg="1"/>
      <p:bldP spid="24" grpId="0" animBg="1"/>
      <p:bldP spid="32" grpId="0" animBg="1"/>
      <p:bldP spid="33" grpId="0" animBg="1"/>
      <p:bldP spid="66" grpId="0" animBg="1"/>
      <p:bldP spid="66" grpId="1" animBg="1"/>
      <p:bldP spid="67" grpId="0"/>
      <p:bldP spid="68" grpId="0" animBg="1"/>
      <p:bldP spid="71" grpId="0" animBg="1"/>
      <p:bldP spid="72" grpId="0"/>
      <p:bldP spid="73" grpId="0"/>
      <p:bldP spid="7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Figure 1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8" r="3939" b="21708"/>
          <a:stretch/>
        </p:blipFill>
        <p:spPr bwMode="auto">
          <a:xfrm>
            <a:off x="904875" y="849154"/>
            <a:ext cx="7312994" cy="4472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19" name="Text Box 3"/>
          <p:cNvSpPr txBox="1">
            <a:spLocks noChangeArrowheads="1"/>
          </p:cNvSpPr>
          <p:nvPr/>
        </p:nvSpPr>
        <p:spPr bwMode="auto">
          <a:xfrm>
            <a:off x="707387" y="18157"/>
            <a:ext cx="7422074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lvl="0" eaLnBrk="1" hangingPunct="1">
              <a:spcBef>
                <a:spcPct val="0"/>
              </a:spcBef>
              <a:defRPr/>
            </a:pPr>
            <a:r>
              <a:rPr lang="en-AU" dirty="0" smtClean="0">
                <a:solidFill>
                  <a:srgbClr val="0000FF"/>
                </a:solidFill>
                <a:latin typeface="Georgia"/>
              </a:rPr>
              <a:t> </a:t>
            </a:r>
            <a:r>
              <a:rPr lang="en-US" b="1" u="sng" dirty="0" smtClean="0">
                <a:solidFill>
                  <a:srgbClr val="0000FF"/>
                </a:solidFill>
                <a:latin typeface="Georgia"/>
              </a:rPr>
              <a:t>Rotation of </a:t>
            </a:r>
            <a:r>
              <a:rPr lang="en-US" b="1" u="sng" dirty="0" err="1" smtClean="0">
                <a:solidFill>
                  <a:srgbClr val="0000FF"/>
                </a:solidFill>
                <a:latin typeface="Georgia"/>
              </a:rPr>
              <a:t>HCl</a:t>
            </a:r>
            <a:r>
              <a:rPr lang="en-AU" b="1" u="sng" dirty="0" smtClean="0">
                <a:solidFill>
                  <a:srgbClr val="0000FF"/>
                </a:solidFill>
                <a:latin typeface="Georgia"/>
              </a:rPr>
              <a:t> </a:t>
            </a:r>
          </a:p>
          <a:p>
            <a:pPr algn="ctr" eaLnBrk="1" hangingPunct="1"/>
            <a:r>
              <a:rPr lang="en-AU" dirty="0" smtClean="0">
                <a:solidFill>
                  <a:srgbClr val="0000FF"/>
                </a:solidFill>
                <a:latin typeface="Georgia"/>
              </a:rPr>
              <a:t> </a:t>
            </a:r>
            <a:r>
              <a:rPr lang="en-AU" dirty="0" smtClean="0">
                <a:latin typeface="Georgia"/>
              </a:rPr>
              <a:t>A diatomic molecule with permanent dipole moment</a:t>
            </a:r>
            <a:endParaRPr lang="en-AU" dirty="0">
              <a:latin typeface="Georgi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79863" y="5595270"/>
            <a:ext cx="76126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dirty="0" smtClean="0">
                <a:latin typeface="Georgia"/>
              </a:rPr>
              <a:t>Rotational motion: fluctuating dipole along </a:t>
            </a:r>
            <a:r>
              <a:rPr lang="en-AU" sz="2400" i="1" dirty="0" smtClean="0">
                <a:latin typeface="Georgia"/>
              </a:rPr>
              <a:t>z</a:t>
            </a:r>
            <a:r>
              <a:rPr lang="en-AU" sz="2400" dirty="0" smtClean="0">
                <a:latin typeface="Georgia"/>
              </a:rPr>
              <a:t>-direction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541121" y="6091997"/>
            <a:ext cx="39613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b="1" dirty="0" err="1" smtClean="0">
                <a:solidFill>
                  <a:srgbClr val="0000FF"/>
                </a:solidFill>
                <a:latin typeface="Georgia"/>
              </a:rPr>
              <a:t>HCl</a:t>
            </a:r>
            <a:r>
              <a:rPr lang="en-AU" sz="2400" b="1" dirty="0" smtClean="0">
                <a:solidFill>
                  <a:srgbClr val="0000FF"/>
                </a:solidFill>
                <a:latin typeface="Georgia"/>
              </a:rPr>
              <a:t> is microwave active</a:t>
            </a:r>
          </a:p>
        </p:txBody>
      </p:sp>
    </p:spTree>
    <p:extLst>
      <p:ext uri="{BB962C8B-B14F-4D97-AF65-F5344CB8AC3E}">
        <p14:creationId xmlns:p14="http://schemas.microsoft.com/office/powerpoint/2010/main" val="18927582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968376" y="0"/>
            <a:ext cx="3238500" cy="10086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sng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Georgia"/>
                <a:ea typeface="+mj-ea"/>
                <a:cs typeface="+mj-cs"/>
              </a:rPr>
              <a:t>Rigid Rotor model</a:t>
            </a:r>
            <a:endParaRPr kumimoji="0" lang="en-US" sz="2400" b="1" i="0" u="sng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Georgia"/>
              <a:ea typeface="+mj-ea"/>
              <a:cs typeface="+mj-cs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166143" y="1665410"/>
            <a:ext cx="4492621" cy="2271192"/>
            <a:chOff x="350924" y="1421839"/>
            <a:chExt cx="4492621" cy="2271192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rcRect l="5118" t="70544" r="34781" b="9962"/>
            <a:stretch>
              <a:fillRect/>
            </a:stretch>
          </p:blipFill>
          <p:spPr>
            <a:xfrm>
              <a:off x="350924" y="1421839"/>
              <a:ext cx="4492621" cy="2271192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4067105" y="2047448"/>
              <a:ext cx="53925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 smtClean="0">
                  <a:solidFill>
                    <a:srgbClr val="FF0000"/>
                  </a:solidFill>
                  <a:latin typeface="Georgia"/>
                  <a:cs typeface="Georgia"/>
                </a:rPr>
                <a:t>H</a:t>
              </a:r>
              <a:endParaRPr lang="en-US" sz="3600" dirty="0">
                <a:solidFill>
                  <a:srgbClr val="FF0000"/>
                </a:solidFill>
                <a:latin typeface="Georgia"/>
                <a:cs typeface="Georgia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06487" y="2066406"/>
              <a:ext cx="72732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 err="1" smtClean="0">
                  <a:solidFill>
                    <a:srgbClr val="FF0000"/>
                  </a:solidFill>
                  <a:latin typeface="Georgia"/>
                  <a:cs typeface="Georgia"/>
                </a:rPr>
                <a:t>Cl</a:t>
              </a:r>
              <a:endParaRPr lang="en-US" sz="3600" dirty="0">
                <a:solidFill>
                  <a:srgbClr val="FF0000"/>
                </a:solidFill>
                <a:latin typeface="Georgia"/>
                <a:cs typeface="Georgia"/>
              </a:endParaRPr>
            </a:p>
          </p:txBody>
        </p:sp>
      </p:grpSp>
      <p:sp>
        <p:nvSpPr>
          <p:cNvPr id="10" name="Rectangle 9"/>
          <p:cNvSpPr/>
          <p:nvPr/>
        </p:nvSpPr>
        <p:spPr>
          <a:xfrm>
            <a:off x="47634" y="814166"/>
            <a:ext cx="905761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400" b="1" dirty="0" smtClean="0">
                <a:solidFill>
                  <a:srgbClr val="000000"/>
                </a:solidFill>
                <a:latin typeface="Georgia"/>
              </a:rPr>
              <a:t>Assumption:</a:t>
            </a:r>
            <a:r>
              <a:rPr lang="en-AU" sz="2400" dirty="0" smtClean="0">
                <a:solidFill>
                  <a:srgbClr val="000000"/>
                </a:solidFill>
                <a:latin typeface="Georgia"/>
              </a:rPr>
              <a:t> </a:t>
            </a:r>
            <a:r>
              <a:rPr lang="en-AU" sz="2400" dirty="0" smtClean="0">
                <a:latin typeface="Georgia"/>
              </a:rPr>
              <a:t>The bond length does not change during rotation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7634" y="3820777"/>
            <a:ext cx="69604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b="1" dirty="0" smtClean="0">
                <a:solidFill>
                  <a:srgbClr val="000000"/>
                </a:solidFill>
                <a:latin typeface="Georgia"/>
              </a:rPr>
              <a:t>Schrödinger Equation: </a:t>
            </a:r>
            <a:r>
              <a:rPr lang="en-AU" sz="2400" dirty="0" smtClean="0">
                <a:solidFill>
                  <a:srgbClr val="000000"/>
                </a:solidFill>
                <a:latin typeface="Georgia"/>
              </a:rPr>
              <a:t>Hamiltonian in (</a:t>
            </a:r>
            <a:r>
              <a:rPr lang="en-AU" sz="2400" dirty="0" err="1" smtClean="0">
                <a:solidFill>
                  <a:srgbClr val="000000"/>
                </a:solidFill>
                <a:latin typeface="Lucida Grande"/>
                <a:ea typeface="Lucida Grande"/>
                <a:cs typeface="Lucida Grande"/>
              </a:rPr>
              <a:t>Θ</a:t>
            </a:r>
            <a:r>
              <a:rPr lang="en-AU" sz="2400" dirty="0" smtClean="0">
                <a:solidFill>
                  <a:srgbClr val="000000"/>
                </a:solidFill>
                <a:latin typeface="Lucida Grande"/>
                <a:ea typeface="Lucida Grande"/>
                <a:cs typeface="Lucida Grande"/>
              </a:rPr>
              <a:t>, </a:t>
            </a:r>
            <a:r>
              <a:rPr lang="en-AU" sz="2400" dirty="0" err="1" smtClean="0">
                <a:solidFill>
                  <a:srgbClr val="000000"/>
                </a:solidFill>
                <a:latin typeface="Lucida Grande"/>
                <a:ea typeface="Lucida Grande"/>
                <a:cs typeface="Lucida Grande"/>
              </a:rPr>
              <a:t>ϕ</a:t>
            </a:r>
            <a:r>
              <a:rPr lang="en-AU" sz="2400" dirty="0" smtClean="0">
                <a:solidFill>
                  <a:srgbClr val="000000"/>
                </a:solidFill>
                <a:latin typeface="Lucida Grande"/>
                <a:ea typeface="Lucida Grande"/>
                <a:cs typeface="Lucida Grande"/>
              </a:rPr>
              <a:t>)</a:t>
            </a:r>
            <a:endParaRPr lang="en-US" sz="2400" dirty="0">
              <a:solidFill>
                <a:srgbClr val="000000"/>
              </a:solidFill>
              <a:latin typeface="Georgi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-4041" y="4285882"/>
            <a:ext cx="91364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b="1" i="1" dirty="0" err="1" smtClean="0">
                <a:solidFill>
                  <a:srgbClr val="000000"/>
                </a:solidFill>
                <a:latin typeface="Georgia"/>
              </a:rPr>
              <a:t>Wavefunctions</a:t>
            </a:r>
            <a:r>
              <a:rPr lang="en-AU" sz="2400" b="1" i="1" dirty="0" smtClean="0">
                <a:solidFill>
                  <a:srgbClr val="000000"/>
                </a:solidFill>
                <a:latin typeface="Georgia"/>
              </a:rPr>
              <a:t>:  </a:t>
            </a:r>
            <a:r>
              <a:rPr lang="en-AU" sz="2400" dirty="0" smtClean="0">
                <a:solidFill>
                  <a:srgbClr val="000000"/>
                </a:solidFill>
                <a:latin typeface="Georgia"/>
              </a:rPr>
              <a:t>Spherical harmonics, same as in H atom</a:t>
            </a:r>
            <a:endParaRPr lang="en-US" sz="2400" dirty="0">
              <a:solidFill>
                <a:srgbClr val="000000"/>
              </a:solidFill>
              <a:latin typeface="Georgia"/>
            </a:endParaRPr>
          </a:p>
        </p:txBody>
      </p:sp>
      <p:graphicFrame>
        <p:nvGraphicFramePr>
          <p:cNvPr id="13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66474276"/>
              </p:ext>
            </p:extLst>
          </p:nvPr>
        </p:nvGraphicFramePr>
        <p:xfrm>
          <a:off x="147517" y="4690742"/>
          <a:ext cx="7405687" cy="1974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09" name="Equation" r:id="rId4" imgW="3187700" imgH="850900" progId="Equation.3">
                  <p:embed/>
                </p:oleObj>
              </mc:Choice>
              <mc:Fallback>
                <p:oleObj name="Equation" r:id="rId4" imgW="3187700" imgH="850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517" y="4690742"/>
                        <a:ext cx="7405687" cy="19748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" name="Straight Connector 3"/>
          <p:cNvCxnSpPr/>
          <p:nvPr/>
        </p:nvCxnSpPr>
        <p:spPr>
          <a:xfrm flipV="1">
            <a:off x="7121335" y="1972904"/>
            <a:ext cx="932151" cy="62101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Oval 14"/>
          <p:cNvSpPr/>
          <p:nvPr/>
        </p:nvSpPr>
        <p:spPr>
          <a:xfrm>
            <a:off x="5742446" y="1324095"/>
            <a:ext cx="2468880" cy="2472207"/>
          </a:xfrm>
          <a:prstGeom prst="ellipse">
            <a:avLst/>
          </a:prstGeom>
          <a:noFill/>
          <a:ln w="254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8071487" y="1996982"/>
            <a:ext cx="110438" cy="20729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8007809" y="1399867"/>
            <a:ext cx="4613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smtClean="0">
                <a:latin typeface="Symbol" charset="2"/>
                <a:cs typeface="Symbol" charset="2"/>
              </a:rPr>
              <a:t>m</a:t>
            </a:r>
            <a:endParaRPr lang="en-US" sz="2400" i="1" dirty="0">
              <a:latin typeface="Symbol" charset="2"/>
              <a:cs typeface="Symbol" charset="2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121335" y="1949861"/>
            <a:ext cx="6307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b="1" i="1" dirty="0" smtClean="0">
                <a:solidFill>
                  <a:srgbClr val="000000"/>
                </a:solidFill>
                <a:latin typeface="Georgia"/>
              </a:rPr>
              <a:t>r</a:t>
            </a:r>
            <a:r>
              <a:rPr lang="en-AU" sz="2400" b="1" i="1" baseline="-25000" dirty="0" smtClean="0">
                <a:solidFill>
                  <a:srgbClr val="000000"/>
                </a:solidFill>
                <a:latin typeface="Georgia"/>
              </a:rPr>
              <a:t>0</a:t>
            </a:r>
            <a:endParaRPr lang="en-US" sz="2400" baseline="-25000" dirty="0">
              <a:solidFill>
                <a:srgbClr val="000000"/>
              </a:solidFill>
              <a:latin typeface="Georgia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7988004" y="1872895"/>
            <a:ext cx="155096" cy="164413"/>
          </a:xfrm>
          <a:prstGeom prst="ellipse">
            <a:avLst/>
          </a:prstGeom>
          <a:solidFill>
            <a:srgbClr val="00009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3720463" y="5066935"/>
            <a:ext cx="256584" cy="38483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5" grpId="0" animBg="1"/>
      <p:bldP spid="21" grpId="0"/>
      <p:bldP spid="22" grpId="0"/>
      <p:bldP spid="1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889000" y="0"/>
            <a:ext cx="5826125" cy="10086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sng" strike="noStrike" kern="1200" cap="none" spc="0" normalizeH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Georgia"/>
                <a:ea typeface="+mj-ea"/>
                <a:cs typeface="+mj-cs"/>
              </a:rPr>
              <a:t>Rotational transition energies (</a:t>
            </a:r>
            <a:r>
              <a:rPr kumimoji="0" lang="en-US" sz="2400" b="1" i="0" u="sng" strike="noStrike" kern="1200" cap="none" spc="0" normalizeH="0" noProof="0" dirty="0" err="1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Georgia"/>
                <a:ea typeface="Georgia"/>
                <a:cs typeface="Georgia"/>
              </a:rPr>
              <a:t>Δ</a:t>
            </a:r>
            <a:r>
              <a:rPr lang="en-US" sz="2400" b="1" u="sng" dirty="0" smtClean="0">
                <a:solidFill>
                  <a:srgbClr val="0000FF"/>
                </a:solidFill>
                <a:latin typeface="Georgia"/>
                <a:ea typeface="+mj-ea"/>
                <a:cs typeface="+mj-cs"/>
              </a:rPr>
              <a:t>E)</a:t>
            </a:r>
            <a:endParaRPr kumimoji="0" lang="en-US" sz="2400" b="1" i="0" u="sng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Georgia"/>
              <a:ea typeface="+mj-ea"/>
              <a:cs typeface="+mj-cs"/>
            </a:endParaRPr>
          </a:p>
        </p:txBody>
      </p:sp>
      <p:graphicFrame>
        <p:nvGraphicFramePr>
          <p:cNvPr id="4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25508206"/>
              </p:ext>
            </p:extLst>
          </p:nvPr>
        </p:nvGraphicFramePr>
        <p:xfrm>
          <a:off x="228600" y="1204913"/>
          <a:ext cx="8655050" cy="1608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736" name="Equation" r:id="rId3" imgW="4368600" imgH="812520" progId="Equation.3">
                  <p:embed/>
                </p:oleObj>
              </mc:Choice>
              <mc:Fallback>
                <p:oleObj name="Equation" r:id="rId3" imgW="4368600" imgH="812520" progId="Equation.3">
                  <p:embed/>
                  <p:pic>
                    <p:nvPicPr>
                      <p:cNvPr id="0" name="Picture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" y="1204913"/>
                        <a:ext cx="8655050" cy="16081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7" name="Group 6"/>
          <p:cNvGrpSpPr/>
          <p:nvPr/>
        </p:nvGrpSpPr>
        <p:grpSpPr>
          <a:xfrm>
            <a:off x="692316" y="3031871"/>
            <a:ext cx="6930489" cy="461665"/>
            <a:chOff x="692316" y="3031871"/>
            <a:chExt cx="6930489" cy="461665"/>
          </a:xfrm>
        </p:grpSpPr>
        <p:sp>
          <p:nvSpPr>
            <p:cNvPr id="5" name="Rectangle 4"/>
            <p:cNvSpPr/>
            <p:nvPr/>
          </p:nvSpPr>
          <p:spPr>
            <a:xfrm>
              <a:off x="692316" y="3031871"/>
              <a:ext cx="6930489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AU" sz="2400" b="1" i="1" dirty="0" smtClean="0">
                  <a:solidFill>
                    <a:srgbClr val="0000FF"/>
                  </a:solidFill>
                  <a:latin typeface="Georgia"/>
                </a:rPr>
                <a:t>Selection Rule:</a:t>
              </a:r>
              <a:endParaRPr lang="en-US" sz="2400" b="1" i="1" dirty="0">
                <a:solidFill>
                  <a:srgbClr val="0000FF"/>
                </a:solidFill>
                <a:latin typeface="Georgia"/>
              </a:endParaRPr>
            </a:p>
          </p:txBody>
        </p:sp>
        <p:graphicFrame>
          <p:nvGraphicFramePr>
            <p:cNvPr id="24579" name="Object 1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792761329"/>
                </p:ext>
              </p:extLst>
            </p:nvPr>
          </p:nvGraphicFramePr>
          <p:xfrm>
            <a:off x="3494370" y="3106254"/>
            <a:ext cx="1200150" cy="2778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737" name="Equation" r:id="rId5" imgW="546100" imgH="127000" progId="Equation.3">
                    <p:embed/>
                  </p:oleObj>
                </mc:Choice>
                <mc:Fallback>
                  <p:oleObj name="Equation" r:id="rId5" imgW="546100" imgH="127000" progId="Equation.3">
                    <p:embed/>
                    <p:pic>
                      <p:nvPicPr>
                        <p:cNvPr id="0" name="Picture 2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94370" y="3106254"/>
                          <a:ext cx="1200150" cy="27781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8" name="Group 9"/>
          <p:cNvGrpSpPr>
            <a:grpSpLocks/>
          </p:cNvGrpSpPr>
          <p:nvPr/>
        </p:nvGrpSpPr>
        <p:grpSpPr bwMode="auto">
          <a:xfrm>
            <a:off x="1155515" y="3796562"/>
            <a:ext cx="6578693" cy="2720194"/>
            <a:chOff x="1163" y="1776"/>
            <a:chExt cx="3344" cy="1200"/>
          </a:xfrm>
        </p:grpSpPr>
        <p:sp>
          <p:nvSpPr>
            <p:cNvPr id="9" name="Rectangle 10"/>
            <p:cNvSpPr>
              <a:spLocks noChangeArrowheads="1"/>
            </p:cNvSpPr>
            <p:nvPr/>
          </p:nvSpPr>
          <p:spPr bwMode="auto">
            <a:xfrm>
              <a:off x="1163" y="1776"/>
              <a:ext cx="3344" cy="1200"/>
            </a:xfrm>
            <a:prstGeom prst="rect">
              <a:avLst/>
            </a:prstGeom>
            <a:solidFill>
              <a:srgbClr val="FFFF99"/>
            </a:solidFill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zh-TW" altLang="en-US" dirty="0">
                <a:latin typeface="Georgia"/>
                <a:ea typeface="新細明體" charset="-120"/>
                <a:cs typeface="新細明體" charset="-120"/>
              </a:endParaRPr>
            </a:p>
          </p:txBody>
        </p:sp>
        <p:graphicFrame>
          <p:nvGraphicFramePr>
            <p:cNvPr id="10" name="Object 11"/>
            <p:cNvGraphicFramePr>
              <a:graphicFrameLocks noChangeAspect="1"/>
            </p:cNvGraphicFramePr>
            <p:nvPr/>
          </p:nvGraphicFramePr>
          <p:xfrm>
            <a:off x="1247" y="2024"/>
            <a:ext cx="3175" cy="71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738" name="Equation" r:id="rId7" imgW="2628900" imgH="749300" progId="Equation.3">
                    <p:embed/>
                  </p:oleObj>
                </mc:Choice>
                <mc:Fallback>
                  <p:oleObj name="Equation" r:id="rId7" imgW="2628900" imgH="749300" progId="Equation.3">
                    <p:embed/>
                    <p:pic>
                      <p:nvPicPr>
                        <p:cNvPr id="0" name="Picture 2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47" y="2024"/>
                          <a:ext cx="3175" cy="71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936624" y="0"/>
            <a:ext cx="6314659" cy="10086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sng" strike="noStrike" kern="1200" cap="none" spc="0" normalizeH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Georgia"/>
                <a:ea typeface="+mj-ea"/>
                <a:cs typeface="+mj-cs"/>
              </a:rPr>
              <a:t>Rotational Spectra: Microwave</a:t>
            </a:r>
            <a:endParaRPr kumimoji="0" lang="en-US" sz="2400" b="1" i="0" u="sng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Georgia"/>
              <a:ea typeface="+mj-ea"/>
              <a:cs typeface="+mj-cs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246431" y="1270176"/>
            <a:ext cx="3715417" cy="5216270"/>
            <a:chOff x="246431" y="1270176"/>
            <a:chExt cx="3715417" cy="5216270"/>
          </a:xfrm>
        </p:grpSpPr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3"/>
            <a:srcRect l="70615" t="3882" r="3763" b="36510"/>
            <a:stretch>
              <a:fillRect/>
            </a:stretch>
          </p:blipFill>
          <p:spPr bwMode="auto">
            <a:xfrm>
              <a:off x="492861" y="1270176"/>
              <a:ext cx="2331613" cy="40159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7" name="Rectangle 6"/>
            <p:cNvSpPr/>
            <p:nvPr/>
          </p:nvSpPr>
          <p:spPr>
            <a:xfrm>
              <a:off x="246431" y="5286118"/>
              <a:ext cx="3715417" cy="12003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AU" sz="2400" dirty="0" smtClean="0">
                  <a:latin typeface="Georgia"/>
                </a:rPr>
                <a:t>Rotational energy levels get more widely spaced with increasing </a:t>
              </a:r>
              <a:r>
                <a:rPr lang="en-AU" sz="2400" i="1" dirty="0" smtClean="0">
                  <a:latin typeface="Georgia"/>
                </a:rPr>
                <a:t>J</a:t>
              </a:r>
              <a:endParaRPr lang="en-US" sz="2400" i="1" dirty="0">
                <a:latin typeface="Georgia"/>
              </a:endParaRP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3899050" y="1387828"/>
            <a:ext cx="4752093" cy="2955984"/>
            <a:chOff x="4069654" y="1008668"/>
            <a:chExt cx="4752093" cy="2955984"/>
          </a:xfrm>
        </p:grpSpPr>
        <p:sp>
          <p:nvSpPr>
            <p:cNvPr id="11" name="Line 24"/>
            <p:cNvSpPr>
              <a:spLocks noChangeShapeType="1"/>
            </p:cNvSpPr>
            <p:nvPr/>
          </p:nvSpPr>
          <p:spPr bwMode="auto">
            <a:xfrm flipV="1">
              <a:off x="4560042" y="1008668"/>
              <a:ext cx="0" cy="233964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>
                <a:latin typeface="Georgia"/>
              </a:endParaRPr>
            </a:p>
          </p:txBody>
        </p:sp>
        <p:sp>
          <p:nvSpPr>
            <p:cNvPr id="12" name="Line 25"/>
            <p:cNvSpPr>
              <a:spLocks noChangeShapeType="1"/>
            </p:cNvSpPr>
            <p:nvPr/>
          </p:nvSpPr>
          <p:spPr bwMode="auto">
            <a:xfrm>
              <a:off x="4560042" y="3348314"/>
              <a:ext cx="4261705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>
                <a:latin typeface="Georgia"/>
              </a:endParaRPr>
            </a:p>
          </p:txBody>
        </p:sp>
        <p:sp>
          <p:nvSpPr>
            <p:cNvPr id="13" name="Text Box 29"/>
            <p:cNvSpPr txBox="1">
              <a:spLocks noChangeArrowheads="1"/>
            </p:cNvSpPr>
            <p:nvPr/>
          </p:nvSpPr>
          <p:spPr bwMode="auto">
            <a:xfrm>
              <a:off x="5483998" y="3595320"/>
              <a:ext cx="248408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AU" sz="1800" dirty="0" err="1" smtClean="0">
                  <a:solidFill>
                    <a:srgbClr val="990033"/>
                  </a:solidFill>
                  <a:latin typeface="Georgia"/>
                </a:rPr>
                <a:t>Wavenumber</a:t>
              </a:r>
              <a:r>
                <a:rPr lang="en-AU" sz="1800" dirty="0" smtClean="0">
                  <a:solidFill>
                    <a:srgbClr val="990033"/>
                  </a:solidFill>
                  <a:latin typeface="Georgia"/>
                </a:rPr>
                <a:t> (in cm</a:t>
              </a:r>
              <a:r>
                <a:rPr lang="en-AU" sz="1800" baseline="30000" dirty="0" smtClean="0">
                  <a:solidFill>
                    <a:srgbClr val="990033"/>
                  </a:solidFill>
                  <a:latin typeface="Georgia"/>
                </a:rPr>
                <a:t>-1</a:t>
              </a:r>
              <a:r>
                <a:rPr lang="en-AU" sz="1800" dirty="0" smtClean="0">
                  <a:solidFill>
                    <a:srgbClr val="990033"/>
                  </a:solidFill>
                  <a:latin typeface="Georgia"/>
                </a:rPr>
                <a:t>)</a:t>
              </a:r>
              <a:endParaRPr lang="en-AU" sz="1800" dirty="0">
                <a:solidFill>
                  <a:srgbClr val="990033"/>
                </a:solidFill>
                <a:latin typeface="Georgia"/>
              </a:endParaRPr>
            </a:p>
          </p:txBody>
        </p:sp>
        <p:sp>
          <p:nvSpPr>
            <p:cNvPr id="14" name="Text Box 30"/>
            <p:cNvSpPr txBox="1">
              <a:spLocks noChangeArrowheads="1"/>
            </p:cNvSpPr>
            <p:nvPr/>
          </p:nvSpPr>
          <p:spPr bwMode="auto">
            <a:xfrm rot="16200000">
              <a:off x="3704661" y="1980464"/>
              <a:ext cx="1099317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AU" sz="1800" dirty="0">
                  <a:solidFill>
                    <a:srgbClr val="990033"/>
                  </a:solidFill>
                  <a:latin typeface="Georgia"/>
                </a:rPr>
                <a:t>Intensity</a:t>
              </a:r>
            </a:p>
          </p:txBody>
        </p:sp>
        <p:sp>
          <p:nvSpPr>
            <p:cNvPr id="15" name="Line 31"/>
            <p:cNvSpPr>
              <a:spLocks noChangeShapeType="1"/>
            </p:cNvSpPr>
            <p:nvPr/>
          </p:nvSpPr>
          <p:spPr bwMode="auto">
            <a:xfrm>
              <a:off x="6047529" y="3224489"/>
              <a:ext cx="0" cy="1238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>
                <a:latin typeface="Georgia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435770" y="3336574"/>
              <a:ext cx="3263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 smtClean="0">
                  <a:latin typeface="Georgia"/>
                </a:rPr>
                <a:t>0</a:t>
              </a:r>
              <a:endParaRPr lang="en-US" dirty="0">
                <a:latin typeface="Georgia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815642" y="3337310"/>
              <a:ext cx="4645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 smtClean="0">
                  <a:latin typeface="Georgia"/>
                </a:rPr>
                <a:t>2B</a:t>
              </a:r>
              <a:endParaRPr lang="en-US" dirty="0">
                <a:latin typeface="Georgia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347162" y="3319088"/>
              <a:ext cx="4659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 smtClean="0">
                  <a:latin typeface="Georgia"/>
                </a:rPr>
                <a:t>4B</a:t>
              </a:r>
              <a:endParaRPr lang="en-US" dirty="0">
                <a:latin typeface="Georgia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845438" y="3319824"/>
              <a:ext cx="5764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 smtClean="0">
                  <a:latin typeface="Georgia"/>
                </a:rPr>
                <a:t>10B</a:t>
              </a:r>
              <a:endParaRPr lang="en-US" dirty="0">
                <a:latin typeface="Georgia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859726" y="3319824"/>
              <a:ext cx="4662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 smtClean="0">
                  <a:latin typeface="Georgia"/>
                </a:rPr>
                <a:t>6B</a:t>
              </a:r>
              <a:endParaRPr lang="en-US" dirty="0">
                <a:latin typeface="Georgia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6334378" y="3320560"/>
              <a:ext cx="4732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 smtClean="0">
                  <a:latin typeface="Georgia"/>
                </a:rPr>
                <a:t>8B</a:t>
              </a:r>
              <a:endParaRPr lang="en-US" dirty="0">
                <a:latin typeface="Georgia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7433826" y="3320560"/>
              <a:ext cx="5694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dirty="0" smtClean="0">
                  <a:latin typeface="Georgia"/>
                </a:rPr>
                <a:t>12B</a:t>
              </a:r>
              <a:endParaRPr lang="en-US" dirty="0">
                <a:latin typeface="Georgia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7965346" y="3321296"/>
              <a:ext cx="5694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dirty="0" smtClean="0">
                  <a:latin typeface="Georgia"/>
                </a:rPr>
                <a:t>14B</a:t>
              </a:r>
              <a:endParaRPr lang="en-US" dirty="0">
                <a:latin typeface="Georgia"/>
              </a:endParaRPr>
            </a:p>
          </p:txBody>
        </p:sp>
        <p:cxnSp>
          <p:nvCxnSpPr>
            <p:cNvPr id="26" name="Straight Connector 25"/>
            <p:cNvCxnSpPr/>
            <p:nvPr/>
          </p:nvCxnSpPr>
          <p:spPr>
            <a:xfrm rot="5400000" flipH="1" flipV="1">
              <a:off x="4807958" y="3113158"/>
              <a:ext cx="470313" cy="1588"/>
            </a:xfrm>
            <a:prstGeom prst="line">
              <a:avLst/>
            </a:prstGeom>
            <a:ln>
              <a:solidFill>
                <a:srgbClr val="008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rot="5400000" flipH="1" flipV="1">
              <a:off x="5145881" y="2920293"/>
              <a:ext cx="819599" cy="1590"/>
            </a:xfrm>
            <a:prstGeom prst="line">
              <a:avLst/>
            </a:prstGeom>
            <a:ln>
              <a:solidFill>
                <a:srgbClr val="008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rot="16200000" flipV="1">
              <a:off x="5325406" y="2646451"/>
              <a:ext cx="1445214" cy="963"/>
            </a:xfrm>
            <a:prstGeom prst="line">
              <a:avLst/>
            </a:prstGeom>
            <a:ln>
              <a:solidFill>
                <a:srgbClr val="008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rot="16200000" flipV="1">
              <a:off x="5614798" y="2442971"/>
              <a:ext cx="1853648" cy="962"/>
            </a:xfrm>
            <a:prstGeom prst="line">
              <a:avLst/>
            </a:prstGeom>
            <a:ln>
              <a:solidFill>
                <a:srgbClr val="008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 rot="16200000" flipV="1">
              <a:off x="5942981" y="2188623"/>
              <a:ext cx="2360871" cy="962"/>
            </a:xfrm>
            <a:prstGeom prst="line">
              <a:avLst/>
            </a:prstGeom>
            <a:ln>
              <a:solidFill>
                <a:srgbClr val="008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 rot="16200000" flipV="1">
              <a:off x="6771866" y="2443707"/>
              <a:ext cx="1853648" cy="962"/>
            </a:xfrm>
            <a:prstGeom prst="line">
              <a:avLst/>
            </a:prstGeom>
            <a:ln>
              <a:solidFill>
                <a:srgbClr val="008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rot="16200000" flipV="1">
              <a:off x="7527590" y="2628964"/>
              <a:ext cx="1445214" cy="963"/>
            </a:xfrm>
            <a:prstGeom prst="line">
              <a:avLst/>
            </a:prstGeom>
            <a:ln>
              <a:solidFill>
                <a:srgbClr val="008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oup 51"/>
          <p:cNvGrpSpPr/>
          <p:nvPr/>
        </p:nvGrpSpPr>
        <p:grpSpPr>
          <a:xfrm>
            <a:off x="4873777" y="2019116"/>
            <a:ext cx="3216842" cy="1495828"/>
            <a:chOff x="4873777" y="2246612"/>
            <a:chExt cx="3216842" cy="1495828"/>
          </a:xfrm>
        </p:grpSpPr>
        <p:cxnSp>
          <p:nvCxnSpPr>
            <p:cNvPr id="40" name="Straight Arrow Connector 39"/>
            <p:cNvCxnSpPr/>
            <p:nvPr/>
          </p:nvCxnSpPr>
          <p:spPr>
            <a:xfrm>
              <a:off x="5877891" y="3117944"/>
              <a:ext cx="492646" cy="1588"/>
            </a:xfrm>
            <a:prstGeom prst="straightConnector1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/>
            <p:cNvSpPr txBox="1"/>
            <p:nvPr/>
          </p:nvSpPr>
          <p:spPr>
            <a:xfrm>
              <a:off x="5936751" y="2587120"/>
              <a:ext cx="4645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 smtClean="0">
                  <a:latin typeface="Georgia"/>
                </a:rPr>
                <a:t>2B</a:t>
              </a:r>
              <a:endParaRPr lang="en-US" dirty="0">
                <a:latin typeface="Georgia"/>
              </a:endParaRPr>
            </a:p>
          </p:txBody>
        </p:sp>
        <p:cxnSp>
          <p:nvCxnSpPr>
            <p:cNvPr id="42" name="Straight Arrow Connector 41"/>
            <p:cNvCxnSpPr/>
            <p:nvPr/>
          </p:nvCxnSpPr>
          <p:spPr>
            <a:xfrm>
              <a:off x="6409411" y="2777436"/>
              <a:ext cx="492646" cy="1588"/>
            </a:xfrm>
            <a:prstGeom prst="straightConnector1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/>
            <p:cNvSpPr txBox="1"/>
            <p:nvPr/>
          </p:nvSpPr>
          <p:spPr>
            <a:xfrm>
              <a:off x="6468271" y="2246612"/>
              <a:ext cx="4645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 smtClean="0">
                  <a:latin typeface="Georgia"/>
                </a:rPr>
                <a:t>2B</a:t>
              </a:r>
              <a:endParaRPr lang="en-US" dirty="0">
                <a:latin typeface="Georgia"/>
              </a:endParaRPr>
            </a:p>
          </p:txBody>
        </p:sp>
        <p:cxnSp>
          <p:nvCxnSpPr>
            <p:cNvPr id="44" name="Straight Arrow Connector 43"/>
            <p:cNvCxnSpPr/>
            <p:nvPr/>
          </p:nvCxnSpPr>
          <p:spPr>
            <a:xfrm>
              <a:off x="6997799" y="3138374"/>
              <a:ext cx="492646" cy="1588"/>
            </a:xfrm>
            <a:prstGeom prst="straightConnector1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/>
            <p:cNvSpPr txBox="1"/>
            <p:nvPr/>
          </p:nvSpPr>
          <p:spPr>
            <a:xfrm>
              <a:off x="7056659" y="2607550"/>
              <a:ext cx="4645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 smtClean="0">
                  <a:latin typeface="Georgia"/>
                </a:rPr>
                <a:t>2B</a:t>
              </a:r>
              <a:endParaRPr lang="en-US" dirty="0">
                <a:latin typeface="Georgia"/>
              </a:endParaRPr>
            </a:p>
          </p:txBody>
        </p:sp>
        <p:cxnSp>
          <p:nvCxnSpPr>
            <p:cNvPr id="46" name="Straight Arrow Connector 45"/>
            <p:cNvCxnSpPr/>
            <p:nvPr/>
          </p:nvCxnSpPr>
          <p:spPr>
            <a:xfrm>
              <a:off x="7567231" y="3556186"/>
              <a:ext cx="492646" cy="1588"/>
            </a:xfrm>
            <a:prstGeom prst="straightConnector1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/>
            <p:cNvSpPr txBox="1"/>
            <p:nvPr/>
          </p:nvSpPr>
          <p:spPr>
            <a:xfrm>
              <a:off x="7626091" y="3025362"/>
              <a:ext cx="4645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 smtClean="0">
                  <a:latin typeface="Georgia"/>
                </a:rPr>
                <a:t>2B</a:t>
              </a:r>
              <a:endParaRPr lang="en-US" dirty="0">
                <a:latin typeface="Georgia"/>
              </a:endParaRPr>
            </a:p>
          </p:txBody>
        </p:sp>
        <p:cxnSp>
          <p:nvCxnSpPr>
            <p:cNvPr id="48" name="Straight Arrow Connector 47"/>
            <p:cNvCxnSpPr/>
            <p:nvPr/>
          </p:nvCxnSpPr>
          <p:spPr>
            <a:xfrm>
              <a:off x="5385933" y="3740852"/>
              <a:ext cx="492646" cy="1588"/>
            </a:xfrm>
            <a:prstGeom prst="straightConnector1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/>
            <p:cNvSpPr txBox="1"/>
            <p:nvPr/>
          </p:nvSpPr>
          <p:spPr>
            <a:xfrm>
              <a:off x="5444793" y="3210028"/>
              <a:ext cx="4645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 smtClean="0">
                  <a:latin typeface="Georgia"/>
                </a:rPr>
                <a:t>2B</a:t>
              </a:r>
              <a:endParaRPr lang="en-US" dirty="0">
                <a:latin typeface="Georgia"/>
              </a:endParaRPr>
            </a:p>
          </p:txBody>
        </p:sp>
        <p:cxnSp>
          <p:nvCxnSpPr>
            <p:cNvPr id="50" name="Straight Arrow Connector 49"/>
            <p:cNvCxnSpPr/>
            <p:nvPr/>
          </p:nvCxnSpPr>
          <p:spPr>
            <a:xfrm>
              <a:off x="4873777" y="3646798"/>
              <a:ext cx="492646" cy="1588"/>
            </a:xfrm>
            <a:prstGeom prst="straightConnector1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/>
            <p:cNvSpPr txBox="1"/>
            <p:nvPr/>
          </p:nvSpPr>
          <p:spPr>
            <a:xfrm>
              <a:off x="4895821" y="3115974"/>
              <a:ext cx="4645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 smtClean="0">
                  <a:latin typeface="Georgia"/>
                </a:rPr>
                <a:t>2B</a:t>
              </a:r>
              <a:endParaRPr lang="en-US" dirty="0">
                <a:latin typeface="Georgia"/>
              </a:endParaRPr>
            </a:p>
          </p:txBody>
        </p:sp>
      </p:grpSp>
      <p:sp>
        <p:nvSpPr>
          <p:cNvPr id="53" name="Rectangle 52"/>
          <p:cNvSpPr/>
          <p:nvPr/>
        </p:nvSpPr>
        <p:spPr>
          <a:xfrm>
            <a:off x="4117267" y="4524934"/>
            <a:ext cx="5026733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AU" sz="2400" dirty="0" smtClean="0">
                <a:solidFill>
                  <a:srgbClr val="000000"/>
                </a:solidFill>
                <a:latin typeface="Georgia"/>
              </a:rPr>
              <a:t>Rotational spectral lines are all equally spaced</a:t>
            </a:r>
          </a:p>
          <a:p>
            <a:pPr marL="342900" indent="-342900">
              <a:buFont typeface="Arial"/>
              <a:buChar char="•"/>
            </a:pPr>
            <a:endParaRPr lang="en-AU" sz="2400" dirty="0" smtClean="0">
              <a:solidFill>
                <a:srgbClr val="000000"/>
              </a:solidFill>
              <a:latin typeface="Georgia"/>
            </a:endParaRPr>
          </a:p>
          <a:p>
            <a:pPr marL="342900" indent="-342900">
              <a:buFont typeface="Arial"/>
              <a:buChar char="•"/>
            </a:pPr>
            <a:r>
              <a:rPr lang="en-AU" sz="2400" dirty="0" smtClean="0">
                <a:solidFill>
                  <a:srgbClr val="000000"/>
                </a:solidFill>
                <a:latin typeface="Georgia"/>
              </a:rPr>
              <a:t>Spectral lines go through a maximum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7688319" y="6133550"/>
            <a:ext cx="10822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b="1" dirty="0" smtClean="0">
                <a:solidFill>
                  <a:srgbClr val="0000FF"/>
                </a:solidFill>
                <a:latin typeface="Georgia"/>
              </a:rPr>
              <a:t>Why?</a:t>
            </a:r>
            <a:endParaRPr lang="en-US" sz="2400" b="1" dirty="0">
              <a:solidFill>
                <a:srgbClr val="0000FF"/>
              </a:solidFill>
              <a:latin typeface="Georgia"/>
            </a:endParaRPr>
          </a:p>
        </p:txBody>
      </p:sp>
      <p:graphicFrame>
        <p:nvGraphicFramePr>
          <p:cNvPr id="55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91939386"/>
              </p:ext>
            </p:extLst>
          </p:nvPr>
        </p:nvGraphicFramePr>
        <p:xfrm>
          <a:off x="3387080" y="849665"/>
          <a:ext cx="2262188" cy="522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31" name="Equation" r:id="rId4" imgW="952500" imgH="241300" progId="Equation.3">
                  <p:embed/>
                </p:oleObj>
              </mc:Choice>
              <mc:Fallback>
                <p:oleObj name="Equation" r:id="rId4" imgW="952500" imgH="241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87080" y="849665"/>
                        <a:ext cx="2262188" cy="5222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  <p:bldP spid="53" grpId="1"/>
      <p:bldP spid="5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936624" y="0"/>
            <a:ext cx="6314659" cy="10086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sng" strike="noStrike" kern="1200" cap="none" spc="0" normalizeH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Georgia"/>
                <a:ea typeface="+mj-ea"/>
                <a:cs typeface="+mj-cs"/>
              </a:rPr>
              <a:t>Rotational Spectra: Microwave</a:t>
            </a:r>
            <a:endParaRPr kumimoji="0" lang="en-US" sz="2400" b="1" i="0" u="sng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Georgia"/>
              <a:ea typeface="+mj-ea"/>
              <a:cs typeface="+mj-c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1387828"/>
            <a:ext cx="371541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2400" dirty="0">
                <a:latin typeface="Georgia"/>
              </a:rPr>
              <a:t>Degeneracy, </a:t>
            </a:r>
            <a:r>
              <a:rPr lang="en-AU" sz="2400" i="1" dirty="0" err="1">
                <a:latin typeface="Georgia"/>
              </a:rPr>
              <a:t>g</a:t>
            </a:r>
            <a:r>
              <a:rPr lang="en-AU" sz="2400" i="1" baseline="-25000" dirty="0" err="1">
                <a:latin typeface="Georgia"/>
              </a:rPr>
              <a:t>j</a:t>
            </a:r>
            <a:r>
              <a:rPr lang="en-AU" sz="2400" dirty="0">
                <a:latin typeface="Georgia"/>
              </a:rPr>
              <a:t> </a:t>
            </a:r>
            <a:r>
              <a:rPr lang="en-AU" sz="2400" dirty="0" smtClean="0">
                <a:latin typeface="Georgia"/>
              </a:rPr>
              <a:t>= 2</a:t>
            </a:r>
            <a:r>
              <a:rPr lang="en-AU" sz="2400" i="1" dirty="0" smtClean="0">
                <a:latin typeface="Georgia"/>
              </a:rPr>
              <a:t>J</a:t>
            </a:r>
            <a:r>
              <a:rPr lang="en-AU" sz="2400" dirty="0" smtClean="0">
                <a:latin typeface="Georgia"/>
              </a:rPr>
              <a:t> + 1</a:t>
            </a:r>
            <a:endParaRPr lang="en-US" sz="2400" dirty="0">
              <a:latin typeface="Georgia"/>
            </a:endParaRPr>
          </a:p>
        </p:txBody>
      </p:sp>
      <p:grpSp>
        <p:nvGrpSpPr>
          <p:cNvPr id="38" name="Group 37"/>
          <p:cNvGrpSpPr/>
          <p:nvPr/>
        </p:nvGrpSpPr>
        <p:grpSpPr>
          <a:xfrm>
            <a:off x="3914925" y="1387828"/>
            <a:ext cx="4736218" cy="2955984"/>
            <a:chOff x="4085529" y="1008668"/>
            <a:chExt cx="4736218" cy="2955984"/>
          </a:xfrm>
        </p:grpSpPr>
        <p:sp>
          <p:nvSpPr>
            <p:cNvPr id="11" name="Line 24"/>
            <p:cNvSpPr>
              <a:spLocks noChangeShapeType="1"/>
            </p:cNvSpPr>
            <p:nvPr/>
          </p:nvSpPr>
          <p:spPr bwMode="auto">
            <a:xfrm flipV="1">
              <a:off x="4560042" y="1008668"/>
              <a:ext cx="0" cy="233964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>
                <a:latin typeface="Georgia"/>
              </a:endParaRPr>
            </a:p>
          </p:txBody>
        </p:sp>
        <p:sp>
          <p:nvSpPr>
            <p:cNvPr id="12" name="Line 25"/>
            <p:cNvSpPr>
              <a:spLocks noChangeShapeType="1"/>
            </p:cNvSpPr>
            <p:nvPr/>
          </p:nvSpPr>
          <p:spPr bwMode="auto">
            <a:xfrm>
              <a:off x="4560042" y="3348314"/>
              <a:ext cx="4261705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>
                <a:latin typeface="Georgia"/>
              </a:endParaRPr>
            </a:p>
          </p:txBody>
        </p:sp>
        <p:sp>
          <p:nvSpPr>
            <p:cNvPr id="13" name="Text Box 29"/>
            <p:cNvSpPr txBox="1">
              <a:spLocks noChangeArrowheads="1"/>
            </p:cNvSpPr>
            <p:nvPr/>
          </p:nvSpPr>
          <p:spPr bwMode="auto">
            <a:xfrm>
              <a:off x="5483998" y="3595320"/>
              <a:ext cx="248408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AU" sz="1800" dirty="0" err="1" smtClean="0">
                  <a:solidFill>
                    <a:srgbClr val="990033"/>
                  </a:solidFill>
                  <a:latin typeface="Georgia"/>
                </a:rPr>
                <a:t>Wavenumber</a:t>
              </a:r>
              <a:r>
                <a:rPr lang="en-AU" sz="1800" dirty="0" smtClean="0">
                  <a:solidFill>
                    <a:srgbClr val="990033"/>
                  </a:solidFill>
                  <a:latin typeface="Georgia"/>
                </a:rPr>
                <a:t> (in cm</a:t>
              </a:r>
              <a:r>
                <a:rPr lang="en-AU" sz="1800" baseline="30000" dirty="0" smtClean="0">
                  <a:solidFill>
                    <a:srgbClr val="990033"/>
                  </a:solidFill>
                  <a:latin typeface="Georgia"/>
                </a:rPr>
                <a:t>-1</a:t>
              </a:r>
              <a:r>
                <a:rPr lang="en-AU" sz="1800" dirty="0" smtClean="0">
                  <a:solidFill>
                    <a:srgbClr val="990033"/>
                  </a:solidFill>
                  <a:latin typeface="Georgia"/>
                </a:rPr>
                <a:t>)</a:t>
              </a:r>
              <a:endParaRPr lang="en-AU" sz="1800" dirty="0">
                <a:solidFill>
                  <a:srgbClr val="990033"/>
                </a:solidFill>
                <a:latin typeface="Georgia"/>
              </a:endParaRPr>
            </a:p>
          </p:txBody>
        </p:sp>
        <p:sp>
          <p:nvSpPr>
            <p:cNvPr id="14" name="Text Box 30"/>
            <p:cNvSpPr txBox="1">
              <a:spLocks noChangeArrowheads="1"/>
            </p:cNvSpPr>
            <p:nvPr/>
          </p:nvSpPr>
          <p:spPr bwMode="auto">
            <a:xfrm rot="16200000">
              <a:off x="3720536" y="1980464"/>
              <a:ext cx="1099317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AU" sz="1800" dirty="0">
                  <a:solidFill>
                    <a:srgbClr val="990033"/>
                  </a:solidFill>
                  <a:latin typeface="Georgia"/>
                </a:rPr>
                <a:t>Intensity</a:t>
              </a:r>
            </a:p>
          </p:txBody>
        </p:sp>
        <p:sp>
          <p:nvSpPr>
            <p:cNvPr id="15" name="Line 31"/>
            <p:cNvSpPr>
              <a:spLocks noChangeShapeType="1"/>
            </p:cNvSpPr>
            <p:nvPr/>
          </p:nvSpPr>
          <p:spPr bwMode="auto">
            <a:xfrm>
              <a:off x="6047529" y="3224489"/>
              <a:ext cx="0" cy="1238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>
                <a:latin typeface="Georgia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435770" y="3336574"/>
              <a:ext cx="3263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 smtClean="0">
                  <a:latin typeface="Georgia"/>
                </a:rPr>
                <a:t>0</a:t>
              </a:r>
              <a:endParaRPr lang="en-US" dirty="0">
                <a:latin typeface="Georgia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815642" y="3337310"/>
              <a:ext cx="4645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 smtClean="0">
                  <a:latin typeface="Georgia"/>
                </a:rPr>
                <a:t>2B</a:t>
              </a:r>
              <a:endParaRPr lang="en-US" dirty="0">
                <a:latin typeface="Georgia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347162" y="3319088"/>
              <a:ext cx="4659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 smtClean="0">
                  <a:latin typeface="Georgia"/>
                </a:rPr>
                <a:t>4B</a:t>
              </a:r>
              <a:endParaRPr lang="en-US" dirty="0">
                <a:latin typeface="Georgia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845438" y="3319824"/>
              <a:ext cx="5764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 smtClean="0">
                  <a:latin typeface="Georgia"/>
                </a:rPr>
                <a:t>10B</a:t>
              </a:r>
              <a:endParaRPr lang="en-US" dirty="0">
                <a:latin typeface="Georgia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859726" y="3319824"/>
              <a:ext cx="4662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 smtClean="0">
                  <a:latin typeface="Georgia"/>
                </a:rPr>
                <a:t>6B</a:t>
              </a:r>
              <a:endParaRPr lang="en-US" dirty="0">
                <a:latin typeface="Georgia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6334378" y="3320560"/>
              <a:ext cx="4732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 smtClean="0">
                  <a:latin typeface="Georgia"/>
                </a:rPr>
                <a:t>8B</a:t>
              </a:r>
              <a:endParaRPr lang="en-US" dirty="0">
                <a:latin typeface="Georgia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7433826" y="3320560"/>
              <a:ext cx="5694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dirty="0" smtClean="0">
                  <a:latin typeface="Georgia"/>
                </a:rPr>
                <a:t>12B</a:t>
              </a:r>
              <a:endParaRPr lang="en-US" dirty="0">
                <a:latin typeface="Georgia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7965346" y="3321296"/>
              <a:ext cx="5694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dirty="0" smtClean="0">
                  <a:latin typeface="Georgia"/>
                </a:rPr>
                <a:t>14B</a:t>
              </a:r>
              <a:endParaRPr lang="en-US" dirty="0">
                <a:latin typeface="Georgia"/>
              </a:endParaRPr>
            </a:p>
          </p:txBody>
        </p:sp>
        <p:cxnSp>
          <p:nvCxnSpPr>
            <p:cNvPr id="26" name="Straight Connector 25"/>
            <p:cNvCxnSpPr/>
            <p:nvPr/>
          </p:nvCxnSpPr>
          <p:spPr>
            <a:xfrm rot="5400000" flipH="1" flipV="1">
              <a:off x="4807958" y="3113158"/>
              <a:ext cx="470313" cy="1588"/>
            </a:xfrm>
            <a:prstGeom prst="line">
              <a:avLst/>
            </a:prstGeom>
            <a:ln>
              <a:solidFill>
                <a:srgbClr val="008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rot="5400000" flipH="1" flipV="1">
              <a:off x="5145881" y="2920293"/>
              <a:ext cx="819599" cy="1590"/>
            </a:xfrm>
            <a:prstGeom prst="line">
              <a:avLst/>
            </a:prstGeom>
            <a:ln>
              <a:solidFill>
                <a:srgbClr val="008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rot="16200000" flipV="1">
              <a:off x="5325406" y="2646451"/>
              <a:ext cx="1445214" cy="963"/>
            </a:xfrm>
            <a:prstGeom prst="line">
              <a:avLst/>
            </a:prstGeom>
            <a:ln>
              <a:solidFill>
                <a:srgbClr val="008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rot="16200000" flipV="1">
              <a:off x="5614798" y="2442971"/>
              <a:ext cx="1853648" cy="962"/>
            </a:xfrm>
            <a:prstGeom prst="line">
              <a:avLst/>
            </a:prstGeom>
            <a:ln>
              <a:solidFill>
                <a:srgbClr val="008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 rot="16200000" flipV="1">
              <a:off x="5942981" y="2188623"/>
              <a:ext cx="2360871" cy="962"/>
            </a:xfrm>
            <a:prstGeom prst="line">
              <a:avLst/>
            </a:prstGeom>
            <a:ln>
              <a:solidFill>
                <a:srgbClr val="008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 rot="16200000" flipV="1">
              <a:off x="6771866" y="2443707"/>
              <a:ext cx="1853648" cy="962"/>
            </a:xfrm>
            <a:prstGeom prst="line">
              <a:avLst/>
            </a:prstGeom>
            <a:ln>
              <a:solidFill>
                <a:srgbClr val="008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rot="16200000" flipV="1">
              <a:off x="7527590" y="2628964"/>
              <a:ext cx="1445214" cy="963"/>
            </a:xfrm>
            <a:prstGeom prst="line">
              <a:avLst/>
            </a:prstGeom>
            <a:ln>
              <a:solidFill>
                <a:srgbClr val="008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oup 51"/>
          <p:cNvGrpSpPr/>
          <p:nvPr/>
        </p:nvGrpSpPr>
        <p:grpSpPr>
          <a:xfrm>
            <a:off x="4873777" y="2019116"/>
            <a:ext cx="3216842" cy="1495828"/>
            <a:chOff x="4873777" y="2246612"/>
            <a:chExt cx="3216842" cy="1495828"/>
          </a:xfrm>
        </p:grpSpPr>
        <p:cxnSp>
          <p:nvCxnSpPr>
            <p:cNvPr id="40" name="Straight Arrow Connector 39"/>
            <p:cNvCxnSpPr/>
            <p:nvPr/>
          </p:nvCxnSpPr>
          <p:spPr>
            <a:xfrm>
              <a:off x="5877891" y="3117944"/>
              <a:ext cx="492646" cy="1588"/>
            </a:xfrm>
            <a:prstGeom prst="straightConnector1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/>
            <p:cNvSpPr txBox="1"/>
            <p:nvPr/>
          </p:nvSpPr>
          <p:spPr>
            <a:xfrm>
              <a:off x="5936751" y="2587120"/>
              <a:ext cx="4645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 smtClean="0">
                  <a:latin typeface="Georgia"/>
                </a:rPr>
                <a:t>2B</a:t>
              </a:r>
              <a:endParaRPr lang="en-US" dirty="0">
                <a:latin typeface="Georgia"/>
              </a:endParaRPr>
            </a:p>
          </p:txBody>
        </p:sp>
        <p:cxnSp>
          <p:nvCxnSpPr>
            <p:cNvPr id="42" name="Straight Arrow Connector 41"/>
            <p:cNvCxnSpPr/>
            <p:nvPr/>
          </p:nvCxnSpPr>
          <p:spPr>
            <a:xfrm>
              <a:off x="6409411" y="2777436"/>
              <a:ext cx="492646" cy="1588"/>
            </a:xfrm>
            <a:prstGeom prst="straightConnector1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/>
            <p:cNvSpPr txBox="1"/>
            <p:nvPr/>
          </p:nvSpPr>
          <p:spPr>
            <a:xfrm>
              <a:off x="6468271" y="2246612"/>
              <a:ext cx="4645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 smtClean="0">
                  <a:latin typeface="Georgia"/>
                </a:rPr>
                <a:t>2B</a:t>
              </a:r>
              <a:endParaRPr lang="en-US" dirty="0">
                <a:latin typeface="Georgia"/>
              </a:endParaRPr>
            </a:p>
          </p:txBody>
        </p:sp>
        <p:cxnSp>
          <p:nvCxnSpPr>
            <p:cNvPr id="44" name="Straight Arrow Connector 43"/>
            <p:cNvCxnSpPr/>
            <p:nvPr/>
          </p:nvCxnSpPr>
          <p:spPr>
            <a:xfrm>
              <a:off x="6997799" y="3138374"/>
              <a:ext cx="492646" cy="1588"/>
            </a:xfrm>
            <a:prstGeom prst="straightConnector1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/>
            <p:cNvSpPr txBox="1"/>
            <p:nvPr/>
          </p:nvSpPr>
          <p:spPr>
            <a:xfrm>
              <a:off x="7056659" y="2607550"/>
              <a:ext cx="4645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 smtClean="0">
                  <a:latin typeface="Georgia"/>
                </a:rPr>
                <a:t>2B</a:t>
              </a:r>
              <a:endParaRPr lang="en-US" dirty="0">
                <a:latin typeface="Georgia"/>
              </a:endParaRPr>
            </a:p>
          </p:txBody>
        </p:sp>
        <p:cxnSp>
          <p:nvCxnSpPr>
            <p:cNvPr id="46" name="Straight Arrow Connector 45"/>
            <p:cNvCxnSpPr/>
            <p:nvPr/>
          </p:nvCxnSpPr>
          <p:spPr>
            <a:xfrm>
              <a:off x="7567231" y="3556186"/>
              <a:ext cx="492646" cy="1588"/>
            </a:xfrm>
            <a:prstGeom prst="straightConnector1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/>
            <p:cNvSpPr txBox="1"/>
            <p:nvPr/>
          </p:nvSpPr>
          <p:spPr>
            <a:xfrm>
              <a:off x="7626091" y="3025362"/>
              <a:ext cx="4645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 smtClean="0">
                  <a:latin typeface="Georgia"/>
                </a:rPr>
                <a:t>2B</a:t>
              </a:r>
              <a:endParaRPr lang="en-US" dirty="0">
                <a:latin typeface="Georgia"/>
              </a:endParaRPr>
            </a:p>
          </p:txBody>
        </p:sp>
        <p:cxnSp>
          <p:nvCxnSpPr>
            <p:cNvPr id="48" name="Straight Arrow Connector 47"/>
            <p:cNvCxnSpPr/>
            <p:nvPr/>
          </p:nvCxnSpPr>
          <p:spPr>
            <a:xfrm>
              <a:off x="5385933" y="3740852"/>
              <a:ext cx="492646" cy="1588"/>
            </a:xfrm>
            <a:prstGeom prst="straightConnector1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/>
            <p:cNvSpPr txBox="1"/>
            <p:nvPr/>
          </p:nvSpPr>
          <p:spPr>
            <a:xfrm>
              <a:off x="5444793" y="3210028"/>
              <a:ext cx="4645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 smtClean="0">
                  <a:latin typeface="Georgia"/>
                </a:rPr>
                <a:t>2B</a:t>
              </a:r>
              <a:endParaRPr lang="en-US" dirty="0">
                <a:latin typeface="Georgia"/>
              </a:endParaRPr>
            </a:p>
          </p:txBody>
        </p:sp>
        <p:cxnSp>
          <p:nvCxnSpPr>
            <p:cNvPr id="50" name="Straight Arrow Connector 49"/>
            <p:cNvCxnSpPr/>
            <p:nvPr/>
          </p:nvCxnSpPr>
          <p:spPr>
            <a:xfrm>
              <a:off x="4873777" y="3646798"/>
              <a:ext cx="492646" cy="1588"/>
            </a:xfrm>
            <a:prstGeom prst="straightConnector1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/>
            <p:cNvSpPr txBox="1"/>
            <p:nvPr/>
          </p:nvSpPr>
          <p:spPr>
            <a:xfrm>
              <a:off x="4895821" y="3115974"/>
              <a:ext cx="4645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 smtClean="0">
                  <a:latin typeface="Georgia"/>
                </a:rPr>
                <a:t>2B</a:t>
              </a:r>
              <a:endParaRPr lang="en-US" dirty="0">
                <a:latin typeface="Georgia"/>
              </a:endParaRPr>
            </a:p>
          </p:txBody>
        </p:sp>
      </p:grpSp>
      <p:pic>
        <p:nvPicPr>
          <p:cNvPr id="63" name="Picture 2" descr="figure 12-34-2.jpg                                             0002E20Aprojects                       B63F1671: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386" t="43386" b="9756"/>
          <a:stretch/>
        </p:blipFill>
        <p:spPr bwMode="auto">
          <a:xfrm>
            <a:off x="-57149" y="4740543"/>
            <a:ext cx="1885949" cy="2000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2" descr="figure 12-34-2.jpg                                             0002E20Aprojects                       B63F1671: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139" r="46047" b="4301"/>
          <a:stretch/>
        </p:blipFill>
        <p:spPr bwMode="auto">
          <a:xfrm>
            <a:off x="1752600" y="4552847"/>
            <a:ext cx="2137833" cy="2243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2" descr="figure 12-34-2.jpg                                             0002E20Aprojects                       B63F1671: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240" b="56762"/>
          <a:stretch/>
        </p:blipFill>
        <p:spPr bwMode="auto">
          <a:xfrm>
            <a:off x="3657600" y="4525303"/>
            <a:ext cx="2089805" cy="1845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2" descr="figure 12-34-1.jpg                                             0002E20Aprojects                       B63F1671: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89" b="40778"/>
          <a:stretch/>
        </p:blipFill>
        <p:spPr bwMode="auto">
          <a:xfrm>
            <a:off x="5670550" y="3802502"/>
            <a:ext cx="1873250" cy="2516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2" descr="figure 12-34-1.jpg                                             0002E20Aprojects                       B63F1671: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184" b="43169"/>
          <a:stretch/>
        </p:blipFill>
        <p:spPr bwMode="auto">
          <a:xfrm>
            <a:off x="7493000" y="3768711"/>
            <a:ext cx="1651000" cy="2415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49262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936624" y="0"/>
            <a:ext cx="6314659" cy="10086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sng" strike="noStrike" kern="1200" cap="none" spc="0" normalizeH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Georgia"/>
                <a:ea typeface="+mj-ea"/>
                <a:cs typeface="+mj-cs"/>
              </a:rPr>
              <a:t>Rotational Spectra: Microwave</a:t>
            </a:r>
            <a:endParaRPr kumimoji="0" lang="en-US" sz="2400" b="1" i="0" u="sng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Georgia"/>
              <a:ea typeface="+mj-ea"/>
              <a:cs typeface="+mj-c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1387828"/>
            <a:ext cx="371541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2400" dirty="0" smtClean="0">
                <a:latin typeface="Georgia"/>
              </a:rPr>
              <a:t>Degeneracy, </a:t>
            </a:r>
            <a:r>
              <a:rPr lang="en-AU" sz="2400" i="1" dirty="0" err="1" smtClean="0">
                <a:latin typeface="Georgia"/>
              </a:rPr>
              <a:t>g</a:t>
            </a:r>
            <a:r>
              <a:rPr lang="en-AU" sz="2400" i="1" baseline="-25000" dirty="0" err="1" smtClean="0">
                <a:latin typeface="Georgia"/>
              </a:rPr>
              <a:t>j</a:t>
            </a:r>
            <a:r>
              <a:rPr lang="en-AU" sz="2400" dirty="0" smtClean="0">
                <a:latin typeface="Georgia"/>
              </a:rPr>
              <a:t> = 2</a:t>
            </a:r>
            <a:r>
              <a:rPr lang="en-AU" sz="2400" i="1" dirty="0" smtClean="0">
                <a:latin typeface="Georgia"/>
              </a:rPr>
              <a:t>J</a:t>
            </a:r>
            <a:r>
              <a:rPr lang="en-AU" sz="2400" dirty="0" smtClean="0">
                <a:latin typeface="Georgia"/>
              </a:rPr>
              <a:t> + 1</a:t>
            </a:r>
            <a:endParaRPr lang="en-US" sz="2400" dirty="0">
              <a:latin typeface="Georgia"/>
            </a:endParaRPr>
          </a:p>
        </p:txBody>
      </p:sp>
      <p:grpSp>
        <p:nvGrpSpPr>
          <p:cNvPr id="38" name="Group 37"/>
          <p:cNvGrpSpPr/>
          <p:nvPr/>
        </p:nvGrpSpPr>
        <p:grpSpPr>
          <a:xfrm>
            <a:off x="3899050" y="1387828"/>
            <a:ext cx="4752093" cy="2955984"/>
            <a:chOff x="4069654" y="1008668"/>
            <a:chExt cx="4752093" cy="2955984"/>
          </a:xfrm>
        </p:grpSpPr>
        <p:sp>
          <p:nvSpPr>
            <p:cNvPr id="11" name="Line 24"/>
            <p:cNvSpPr>
              <a:spLocks noChangeShapeType="1"/>
            </p:cNvSpPr>
            <p:nvPr/>
          </p:nvSpPr>
          <p:spPr bwMode="auto">
            <a:xfrm flipV="1">
              <a:off x="4560042" y="1008668"/>
              <a:ext cx="0" cy="233964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>
                <a:latin typeface="Georgia"/>
              </a:endParaRPr>
            </a:p>
          </p:txBody>
        </p:sp>
        <p:sp>
          <p:nvSpPr>
            <p:cNvPr id="12" name="Line 25"/>
            <p:cNvSpPr>
              <a:spLocks noChangeShapeType="1"/>
            </p:cNvSpPr>
            <p:nvPr/>
          </p:nvSpPr>
          <p:spPr bwMode="auto">
            <a:xfrm>
              <a:off x="4560042" y="3348314"/>
              <a:ext cx="4261705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>
                <a:latin typeface="Georgia"/>
              </a:endParaRPr>
            </a:p>
          </p:txBody>
        </p:sp>
        <p:sp>
          <p:nvSpPr>
            <p:cNvPr id="13" name="Text Box 29"/>
            <p:cNvSpPr txBox="1">
              <a:spLocks noChangeArrowheads="1"/>
            </p:cNvSpPr>
            <p:nvPr/>
          </p:nvSpPr>
          <p:spPr bwMode="auto">
            <a:xfrm>
              <a:off x="5483998" y="3595320"/>
              <a:ext cx="248408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AU" sz="1800" dirty="0" err="1" smtClean="0">
                  <a:solidFill>
                    <a:srgbClr val="990033"/>
                  </a:solidFill>
                  <a:latin typeface="Georgia"/>
                </a:rPr>
                <a:t>Wavenumber</a:t>
              </a:r>
              <a:r>
                <a:rPr lang="en-AU" sz="1800" dirty="0" smtClean="0">
                  <a:solidFill>
                    <a:srgbClr val="990033"/>
                  </a:solidFill>
                  <a:latin typeface="Georgia"/>
                </a:rPr>
                <a:t> (in cm</a:t>
              </a:r>
              <a:r>
                <a:rPr lang="en-AU" sz="1800" baseline="30000" dirty="0" smtClean="0">
                  <a:solidFill>
                    <a:srgbClr val="990033"/>
                  </a:solidFill>
                  <a:latin typeface="Georgia"/>
                </a:rPr>
                <a:t>-1</a:t>
              </a:r>
              <a:r>
                <a:rPr lang="en-AU" sz="1800" dirty="0" smtClean="0">
                  <a:solidFill>
                    <a:srgbClr val="990033"/>
                  </a:solidFill>
                  <a:latin typeface="Georgia"/>
                </a:rPr>
                <a:t>)</a:t>
              </a:r>
              <a:endParaRPr lang="en-AU" sz="1800" dirty="0">
                <a:solidFill>
                  <a:srgbClr val="990033"/>
                </a:solidFill>
                <a:latin typeface="Georgia"/>
              </a:endParaRPr>
            </a:p>
          </p:txBody>
        </p:sp>
        <p:sp>
          <p:nvSpPr>
            <p:cNvPr id="14" name="Text Box 30"/>
            <p:cNvSpPr txBox="1">
              <a:spLocks noChangeArrowheads="1"/>
            </p:cNvSpPr>
            <p:nvPr/>
          </p:nvSpPr>
          <p:spPr bwMode="auto">
            <a:xfrm rot="16200000">
              <a:off x="3704661" y="1980464"/>
              <a:ext cx="1099317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AU" sz="1800" dirty="0">
                  <a:solidFill>
                    <a:srgbClr val="990033"/>
                  </a:solidFill>
                  <a:latin typeface="Georgia"/>
                </a:rPr>
                <a:t>Intensity</a:t>
              </a:r>
            </a:p>
          </p:txBody>
        </p:sp>
        <p:sp>
          <p:nvSpPr>
            <p:cNvPr id="15" name="Line 31"/>
            <p:cNvSpPr>
              <a:spLocks noChangeShapeType="1"/>
            </p:cNvSpPr>
            <p:nvPr/>
          </p:nvSpPr>
          <p:spPr bwMode="auto">
            <a:xfrm>
              <a:off x="6047529" y="3224489"/>
              <a:ext cx="0" cy="1238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>
                <a:latin typeface="Georgia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435770" y="3336574"/>
              <a:ext cx="3263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 smtClean="0">
                  <a:latin typeface="Georgia"/>
                </a:rPr>
                <a:t>0</a:t>
              </a:r>
              <a:endParaRPr lang="en-US" dirty="0">
                <a:latin typeface="Georgia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815642" y="3337310"/>
              <a:ext cx="4645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 smtClean="0">
                  <a:latin typeface="Georgia"/>
                </a:rPr>
                <a:t>2B</a:t>
              </a:r>
              <a:endParaRPr lang="en-US" dirty="0">
                <a:latin typeface="Georgia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347162" y="3319088"/>
              <a:ext cx="4659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 smtClean="0">
                  <a:latin typeface="Georgia"/>
                </a:rPr>
                <a:t>4B</a:t>
              </a:r>
              <a:endParaRPr lang="en-US" dirty="0">
                <a:latin typeface="Georgia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845438" y="3319824"/>
              <a:ext cx="5764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 smtClean="0">
                  <a:latin typeface="Georgia"/>
                </a:rPr>
                <a:t>10B</a:t>
              </a:r>
              <a:endParaRPr lang="en-US" dirty="0">
                <a:latin typeface="Georgia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859726" y="3319824"/>
              <a:ext cx="4662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 smtClean="0">
                  <a:latin typeface="Georgia"/>
                </a:rPr>
                <a:t>6B</a:t>
              </a:r>
              <a:endParaRPr lang="en-US" dirty="0">
                <a:latin typeface="Georgia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6334378" y="3320560"/>
              <a:ext cx="4732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 smtClean="0">
                  <a:latin typeface="Georgia"/>
                </a:rPr>
                <a:t>8B</a:t>
              </a:r>
              <a:endParaRPr lang="en-US" dirty="0">
                <a:latin typeface="Georgia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7433826" y="3320560"/>
              <a:ext cx="5694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dirty="0" smtClean="0">
                  <a:latin typeface="Georgia"/>
                </a:rPr>
                <a:t>12B</a:t>
              </a:r>
              <a:endParaRPr lang="en-US" dirty="0">
                <a:latin typeface="Georgia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7965346" y="3321296"/>
              <a:ext cx="5694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dirty="0" smtClean="0">
                  <a:latin typeface="Georgia"/>
                </a:rPr>
                <a:t>14B</a:t>
              </a:r>
              <a:endParaRPr lang="en-US" dirty="0">
                <a:latin typeface="Georgia"/>
              </a:endParaRPr>
            </a:p>
          </p:txBody>
        </p:sp>
        <p:cxnSp>
          <p:nvCxnSpPr>
            <p:cNvPr id="26" name="Straight Connector 25"/>
            <p:cNvCxnSpPr/>
            <p:nvPr/>
          </p:nvCxnSpPr>
          <p:spPr>
            <a:xfrm rot="5400000" flipH="1" flipV="1">
              <a:off x="4807958" y="3113158"/>
              <a:ext cx="470313" cy="1588"/>
            </a:xfrm>
            <a:prstGeom prst="line">
              <a:avLst/>
            </a:prstGeom>
            <a:ln>
              <a:solidFill>
                <a:srgbClr val="008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rot="5400000" flipH="1" flipV="1">
              <a:off x="5145881" y="2920293"/>
              <a:ext cx="819599" cy="1590"/>
            </a:xfrm>
            <a:prstGeom prst="line">
              <a:avLst/>
            </a:prstGeom>
            <a:ln>
              <a:solidFill>
                <a:srgbClr val="008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rot="16200000" flipV="1">
              <a:off x="5325406" y="2646451"/>
              <a:ext cx="1445214" cy="963"/>
            </a:xfrm>
            <a:prstGeom prst="line">
              <a:avLst/>
            </a:prstGeom>
            <a:ln>
              <a:solidFill>
                <a:srgbClr val="008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rot="16200000" flipV="1">
              <a:off x="5614798" y="2442971"/>
              <a:ext cx="1853648" cy="962"/>
            </a:xfrm>
            <a:prstGeom prst="line">
              <a:avLst/>
            </a:prstGeom>
            <a:ln>
              <a:solidFill>
                <a:srgbClr val="008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 rot="16200000" flipV="1">
              <a:off x="5942981" y="2188623"/>
              <a:ext cx="2360871" cy="962"/>
            </a:xfrm>
            <a:prstGeom prst="line">
              <a:avLst/>
            </a:prstGeom>
            <a:ln>
              <a:solidFill>
                <a:srgbClr val="008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 rot="16200000" flipV="1">
              <a:off x="6771866" y="2443707"/>
              <a:ext cx="1853648" cy="962"/>
            </a:xfrm>
            <a:prstGeom prst="line">
              <a:avLst/>
            </a:prstGeom>
            <a:ln>
              <a:solidFill>
                <a:srgbClr val="008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rot="16200000" flipV="1">
              <a:off x="7527590" y="2628964"/>
              <a:ext cx="1445214" cy="963"/>
            </a:xfrm>
            <a:prstGeom prst="line">
              <a:avLst/>
            </a:prstGeom>
            <a:ln>
              <a:solidFill>
                <a:srgbClr val="008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oup 51"/>
          <p:cNvGrpSpPr/>
          <p:nvPr/>
        </p:nvGrpSpPr>
        <p:grpSpPr>
          <a:xfrm>
            <a:off x="4873777" y="2019116"/>
            <a:ext cx="3216842" cy="1495828"/>
            <a:chOff x="4873777" y="2246612"/>
            <a:chExt cx="3216842" cy="1495828"/>
          </a:xfrm>
        </p:grpSpPr>
        <p:cxnSp>
          <p:nvCxnSpPr>
            <p:cNvPr id="40" name="Straight Arrow Connector 39"/>
            <p:cNvCxnSpPr/>
            <p:nvPr/>
          </p:nvCxnSpPr>
          <p:spPr>
            <a:xfrm>
              <a:off x="5877891" y="3117944"/>
              <a:ext cx="492646" cy="1588"/>
            </a:xfrm>
            <a:prstGeom prst="straightConnector1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/>
            <p:cNvSpPr txBox="1"/>
            <p:nvPr/>
          </p:nvSpPr>
          <p:spPr>
            <a:xfrm>
              <a:off x="5936751" y="2587120"/>
              <a:ext cx="4645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 smtClean="0">
                  <a:latin typeface="Georgia"/>
                </a:rPr>
                <a:t>2B</a:t>
              </a:r>
              <a:endParaRPr lang="en-US" dirty="0">
                <a:latin typeface="Georgia"/>
              </a:endParaRPr>
            </a:p>
          </p:txBody>
        </p:sp>
        <p:cxnSp>
          <p:nvCxnSpPr>
            <p:cNvPr id="42" name="Straight Arrow Connector 41"/>
            <p:cNvCxnSpPr/>
            <p:nvPr/>
          </p:nvCxnSpPr>
          <p:spPr>
            <a:xfrm>
              <a:off x="6409411" y="2777436"/>
              <a:ext cx="492646" cy="1588"/>
            </a:xfrm>
            <a:prstGeom prst="straightConnector1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/>
            <p:cNvSpPr txBox="1"/>
            <p:nvPr/>
          </p:nvSpPr>
          <p:spPr>
            <a:xfrm>
              <a:off x="6468271" y="2246612"/>
              <a:ext cx="4645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 smtClean="0">
                  <a:latin typeface="Georgia"/>
                </a:rPr>
                <a:t>2B</a:t>
              </a:r>
              <a:endParaRPr lang="en-US" dirty="0">
                <a:latin typeface="Georgia"/>
              </a:endParaRPr>
            </a:p>
          </p:txBody>
        </p:sp>
        <p:cxnSp>
          <p:nvCxnSpPr>
            <p:cNvPr id="44" name="Straight Arrow Connector 43"/>
            <p:cNvCxnSpPr/>
            <p:nvPr/>
          </p:nvCxnSpPr>
          <p:spPr>
            <a:xfrm>
              <a:off x="6997799" y="3138374"/>
              <a:ext cx="492646" cy="1588"/>
            </a:xfrm>
            <a:prstGeom prst="straightConnector1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/>
            <p:cNvSpPr txBox="1"/>
            <p:nvPr/>
          </p:nvSpPr>
          <p:spPr>
            <a:xfrm>
              <a:off x="7056659" y="2607550"/>
              <a:ext cx="4645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 smtClean="0">
                  <a:latin typeface="Georgia"/>
                </a:rPr>
                <a:t>2B</a:t>
              </a:r>
              <a:endParaRPr lang="en-US" dirty="0">
                <a:latin typeface="Georgia"/>
              </a:endParaRPr>
            </a:p>
          </p:txBody>
        </p:sp>
        <p:cxnSp>
          <p:nvCxnSpPr>
            <p:cNvPr id="46" name="Straight Arrow Connector 45"/>
            <p:cNvCxnSpPr/>
            <p:nvPr/>
          </p:nvCxnSpPr>
          <p:spPr>
            <a:xfrm>
              <a:off x="7567231" y="3556186"/>
              <a:ext cx="492646" cy="1588"/>
            </a:xfrm>
            <a:prstGeom prst="straightConnector1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/>
            <p:cNvSpPr txBox="1"/>
            <p:nvPr/>
          </p:nvSpPr>
          <p:spPr>
            <a:xfrm>
              <a:off x="7626091" y="3025362"/>
              <a:ext cx="4645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 smtClean="0">
                  <a:latin typeface="Georgia"/>
                </a:rPr>
                <a:t>2B</a:t>
              </a:r>
              <a:endParaRPr lang="en-US" dirty="0">
                <a:latin typeface="Georgia"/>
              </a:endParaRPr>
            </a:p>
          </p:txBody>
        </p:sp>
        <p:cxnSp>
          <p:nvCxnSpPr>
            <p:cNvPr id="48" name="Straight Arrow Connector 47"/>
            <p:cNvCxnSpPr/>
            <p:nvPr/>
          </p:nvCxnSpPr>
          <p:spPr>
            <a:xfrm>
              <a:off x="5385933" y="3740852"/>
              <a:ext cx="492646" cy="1588"/>
            </a:xfrm>
            <a:prstGeom prst="straightConnector1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/>
            <p:cNvSpPr txBox="1"/>
            <p:nvPr/>
          </p:nvSpPr>
          <p:spPr>
            <a:xfrm>
              <a:off x="5444793" y="3210028"/>
              <a:ext cx="4645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 smtClean="0">
                  <a:latin typeface="Georgia"/>
                </a:rPr>
                <a:t>2B</a:t>
              </a:r>
              <a:endParaRPr lang="en-US" dirty="0">
                <a:latin typeface="Georgia"/>
              </a:endParaRPr>
            </a:p>
          </p:txBody>
        </p:sp>
        <p:cxnSp>
          <p:nvCxnSpPr>
            <p:cNvPr id="50" name="Straight Arrow Connector 49"/>
            <p:cNvCxnSpPr/>
            <p:nvPr/>
          </p:nvCxnSpPr>
          <p:spPr>
            <a:xfrm>
              <a:off x="4873777" y="3646798"/>
              <a:ext cx="492646" cy="1588"/>
            </a:xfrm>
            <a:prstGeom prst="straightConnector1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/>
            <p:cNvSpPr txBox="1"/>
            <p:nvPr/>
          </p:nvSpPr>
          <p:spPr>
            <a:xfrm>
              <a:off x="4895821" y="3115974"/>
              <a:ext cx="4645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 smtClean="0">
                  <a:latin typeface="Georgia"/>
                </a:rPr>
                <a:t>2B</a:t>
              </a:r>
              <a:endParaRPr lang="en-US" dirty="0">
                <a:latin typeface="Georgia"/>
              </a:endParaRPr>
            </a:p>
          </p:txBody>
        </p:sp>
      </p:grpSp>
      <p:pic>
        <p:nvPicPr>
          <p:cNvPr id="63" name="Picture 2" descr="figure 12-34-2.jpg                                             0002E20Aprojects                       B63F1671: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386" t="43386" b="9756"/>
          <a:stretch/>
        </p:blipFill>
        <p:spPr bwMode="auto">
          <a:xfrm>
            <a:off x="-57149" y="4740543"/>
            <a:ext cx="1885949" cy="2000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2" descr="figure 12-34-2.jpg                                             0002E20Aprojects                       B63F1671: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139" r="46047" b="4301"/>
          <a:stretch/>
        </p:blipFill>
        <p:spPr bwMode="auto">
          <a:xfrm>
            <a:off x="1752600" y="4552847"/>
            <a:ext cx="2137833" cy="2243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2" descr="figure 12-34-2.jpg                                             0002E20Aprojects                       B63F1671: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240" b="56762"/>
          <a:stretch/>
        </p:blipFill>
        <p:spPr bwMode="auto">
          <a:xfrm>
            <a:off x="3657600" y="4525303"/>
            <a:ext cx="2089805" cy="1845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2" descr="figure 12-34-1.jpg                                             0002E20Aprojects                       B63F1671: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89" b="40778"/>
          <a:stretch/>
        </p:blipFill>
        <p:spPr bwMode="auto">
          <a:xfrm>
            <a:off x="5670550" y="3802502"/>
            <a:ext cx="1873250" cy="2516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2" descr="figure 12-34-1.jpg                                             0002E20Aprojects                       B63F1671: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184" b="43169"/>
          <a:stretch/>
        </p:blipFill>
        <p:spPr bwMode="auto">
          <a:xfrm>
            <a:off x="7493000" y="3768711"/>
            <a:ext cx="1651000" cy="2415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Rectangle 52"/>
          <p:cNvSpPr/>
          <p:nvPr/>
        </p:nvSpPr>
        <p:spPr>
          <a:xfrm>
            <a:off x="0" y="2157615"/>
            <a:ext cx="371541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2400" dirty="0" smtClean="0">
                <a:latin typeface="Georgia"/>
              </a:rPr>
              <a:t>Boltzmann distribution</a:t>
            </a:r>
            <a:r>
              <a:rPr lang="en-AU" sz="2400" dirty="0">
                <a:latin typeface="Georgia"/>
              </a:rPr>
              <a:t>:</a:t>
            </a:r>
            <a:endParaRPr lang="en-US" sz="2400" dirty="0">
              <a:latin typeface="Georgia"/>
            </a:endParaRPr>
          </a:p>
        </p:txBody>
      </p:sp>
      <p:graphicFrame>
        <p:nvGraphicFramePr>
          <p:cNvPr id="54" name="Object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21726907"/>
              </p:ext>
            </p:extLst>
          </p:nvPr>
        </p:nvGraphicFramePr>
        <p:xfrm>
          <a:off x="203058" y="2797866"/>
          <a:ext cx="3251484" cy="770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69" name="Equation" r:id="rId5" imgW="1317940" imgH="278795" progId="Equation.3">
                  <p:embed/>
                </p:oleObj>
              </mc:Choice>
              <mc:Fallback>
                <p:oleObj name="Equation" r:id="rId5" imgW="1317940" imgH="278795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3058" y="2797866"/>
                        <a:ext cx="3251484" cy="7705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42155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936624" y="0"/>
            <a:ext cx="6314659" cy="10086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sng" strike="noStrike" kern="1200" cap="none" spc="0" normalizeH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Georgia"/>
                <a:ea typeface="+mj-ea"/>
                <a:cs typeface="+mj-cs"/>
              </a:rPr>
              <a:t>Rotational Spectra: Microwave</a:t>
            </a:r>
            <a:endParaRPr kumimoji="0" lang="en-US" sz="2400" b="1" i="0" u="sng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Georgia"/>
              <a:ea typeface="+mj-ea"/>
              <a:cs typeface="+mj-c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1387828"/>
            <a:ext cx="371541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2400" dirty="0" smtClean="0">
                <a:latin typeface="Georgia"/>
              </a:rPr>
              <a:t>Degeneracy, </a:t>
            </a:r>
            <a:r>
              <a:rPr lang="en-AU" sz="2400" i="1" dirty="0" err="1" smtClean="0">
                <a:latin typeface="Georgia"/>
              </a:rPr>
              <a:t>g</a:t>
            </a:r>
            <a:r>
              <a:rPr lang="en-AU" sz="2400" i="1" baseline="-25000" dirty="0" err="1" smtClean="0">
                <a:latin typeface="Georgia"/>
              </a:rPr>
              <a:t>j</a:t>
            </a:r>
            <a:r>
              <a:rPr lang="en-AU" sz="2400" dirty="0" smtClean="0">
                <a:latin typeface="Georgia"/>
              </a:rPr>
              <a:t> = 2</a:t>
            </a:r>
            <a:r>
              <a:rPr lang="en-AU" sz="2400" i="1" dirty="0" smtClean="0">
                <a:latin typeface="Georgia"/>
              </a:rPr>
              <a:t>J</a:t>
            </a:r>
            <a:r>
              <a:rPr lang="en-AU" sz="2400" dirty="0" smtClean="0">
                <a:latin typeface="Georgia"/>
              </a:rPr>
              <a:t> + 1</a:t>
            </a:r>
            <a:endParaRPr lang="en-US" sz="2400" dirty="0">
              <a:latin typeface="Georgia"/>
            </a:endParaRPr>
          </a:p>
        </p:txBody>
      </p:sp>
      <p:grpSp>
        <p:nvGrpSpPr>
          <p:cNvPr id="38" name="Group 37"/>
          <p:cNvGrpSpPr/>
          <p:nvPr/>
        </p:nvGrpSpPr>
        <p:grpSpPr>
          <a:xfrm>
            <a:off x="3899050" y="1387828"/>
            <a:ext cx="4752093" cy="2955984"/>
            <a:chOff x="4069654" y="1008668"/>
            <a:chExt cx="4752093" cy="2955984"/>
          </a:xfrm>
        </p:grpSpPr>
        <p:sp>
          <p:nvSpPr>
            <p:cNvPr id="11" name="Line 24"/>
            <p:cNvSpPr>
              <a:spLocks noChangeShapeType="1"/>
            </p:cNvSpPr>
            <p:nvPr/>
          </p:nvSpPr>
          <p:spPr bwMode="auto">
            <a:xfrm flipV="1">
              <a:off x="4560042" y="1008668"/>
              <a:ext cx="0" cy="233964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>
                <a:latin typeface="Georgia"/>
              </a:endParaRPr>
            </a:p>
          </p:txBody>
        </p:sp>
        <p:sp>
          <p:nvSpPr>
            <p:cNvPr id="12" name="Line 25"/>
            <p:cNvSpPr>
              <a:spLocks noChangeShapeType="1"/>
            </p:cNvSpPr>
            <p:nvPr/>
          </p:nvSpPr>
          <p:spPr bwMode="auto">
            <a:xfrm>
              <a:off x="4560042" y="3348314"/>
              <a:ext cx="4261705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>
                <a:latin typeface="Georgia"/>
              </a:endParaRPr>
            </a:p>
          </p:txBody>
        </p:sp>
        <p:sp>
          <p:nvSpPr>
            <p:cNvPr id="13" name="Text Box 29"/>
            <p:cNvSpPr txBox="1">
              <a:spLocks noChangeArrowheads="1"/>
            </p:cNvSpPr>
            <p:nvPr/>
          </p:nvSpPr>
          <p:spPr bwMode="auto">
            <a:xfrm>
              <a:off x="5483998" y="3595320"/>
              <a:ext cx="248408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AU" sz="1800" dirty="0" err="1" smtClean="0">
                  <a:solidFill>
                    <a:srgbClr val="990033"/>
                  </a:solidFill>
                  <a:latin typeface="Georgia"/>
                </a:rPr>
                <a:t>Wavenumber</a:t>
              </a:r>
              <a:r>
                <a:rPr lang="en-AU" sz="1800" dirty="0" smtClean="0">
                  <a:solidFill>
                    <a:srgbClr val="990033"/>
                  </a:solidFill>
                  <a:latin typeface="Georgia"/>
                </a:rPr>
                <a:t> (in cm</a:t>
              </a:r>
              <a:r>
                <a:rPr lang="en-AU" sz="1800" baseline="30000" dirty="0" smtClean="0">
                  <a:solidFill>
                    <a:srgbClr val="990033"/>
                  </a:solidFill>
                  <a:latin typeface="Georgia"/>
                </a:rPr>
                <a:t>-1</a:t>
              </a:r>
              <a:r>
                <a:rPr lang="en-AU" sz="1800" dirty="0" smtClean="0">
                  <a:solidFill>
                    <a:srgbClr val="990033"/>
                  </a:solidFill>
                  <a:latin typeface="Georgia"/>
                </a:rPr>
                <a:t>)</a:t>
              </a:r>
              <a:endParaRPr lang="en-AU" sz="1800" dirty="0">
                <a:solidFill>
                  <a:srgbClr val="990033"/>
                </a:solidFill>
                <a:latin typeface="Georgia"/>
              </a:endParaRPr>
            </a:p>
          </p:txBody>
        </p:sp>
        <p:sp>
          <p:nvSpPr>
            <p:cNvPr id="14" name="Text Box 30"/>
            <p:cNvSpPr txBox="1">
              <a:spLocks noChangeArrowheads="1"/>
            </p:cNvSpPr>
            <p:nvPr/>
          </p:nvSpPr>
          <p:spPr bwMode="auto">
            <a:xfrm rot="16200000">
              <a:off x="3704661" y="1980464"/>
              <a:ext cx="1099317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AU" sz="1800" dirty="0">
                  <a:solidFill>
                    <a:srgbClr val="990033"/>
                  </a:solidFill>
                  <a:latin typeface="Georgia"/>
                </a:rPr>
                <a:t>Intensity</a:t>
              </a:r>
            </a:p>
          </p:txBody>
        </p:sp>
        <p:sp>
          <p:nvSpPr>
            <p:cNvPr id="15" name="Line 31"/>
            <p:cNvSpPr>
              <a:spLocks noChangeShapeType="1"/>
            </p:cNvSpPr>
            <p:nvPr/>
          </p:nvSpPr>
          <p:spPr bwMode="auto">
            <a:xfrm>
              <a:off x="6047529" y="3224489"/>
              <a:ext cx="0" cy="1238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>
                <a:latin typeface="Georgia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435770" y="3336574"/>
              <a:ext cx="3263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 smtClean="0">
                  <a:latin typeface="Georgia"/>
                </a:rPr>
                <a:t>0</a:t>
              </a:r>
              <a:endParaRPr lang="en-US" dirty="0">
                <a:latin typeface="Georgia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815642" y="3337310"/>
              <a:ext cx="4645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 smtClean="0">
                  <a:latin typeface="Georgia"/>
                </a:rPr>
                <a:t>2B</a:t>
              </a:r>
              <a:endParaRPr lang="en-US" dirty="0">
                <a:latin typeface="Georgia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347162" y="3319088"/>
              <a:ext cx="4659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 smtClean="0">
                  <a:latin typeface="Georgia"/>
                </a:rPr>
                <a:t>4B</a:t>
              </a:r>
              <a:endParaRPr lang="en-US" dirty="0">
                <a:latin typeface="Georgia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845438" y="3319824"/>
              <a:ext cx="5764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 smtClean="0">
                  <a:latin typeface="Georgia"/>
                </a:rPr>
                <a:t>10B</a:t>
              </a:r>
              <a:endParaRPr lang="en-US" dirty="0">
                <a:latin typeface="Georgia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859726" y="3319824"/>
              <a:ext cx="4662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 smtClean="0">
                  <a:latin typeface="Georgia"/>
                </a:rPr>
                <a:t>6B</a:t>
              </a:r>
              <a:endParaRPr lang="en-US" dirty="0">
                <a:latin typeface="Georgia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6334378" y="3320560"/>
              <a:ext cx="4732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 smtClean="0">
                  <a:latin typeface="Georgia"/>
                </a:rPr>
                <a:t>8B</a:t>
              </a:r>
              <a:endParaRPr lang="en-US" dirty="0">
                <a:latin typeface="Georgia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7433826" y="3320560"/>
              <a:ext cx="5694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dirty="0" smtClean="0">
                  <a:latin typeface="Georgia"/>
                </a:rPr>
                <a:t>12B</a:t>
              </a:r>
              <a:endParaRPr lang="en-US" dirty="0">
                <a:latin typeface="Georgia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7965346" y="3321296"/>
              <a:ext cx="5694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dirty="0" smtClean="0">
                  <a:latin typeface="Georgia"/>
                </a:rPr>
                <a:t>14B</a:t>
              </a:r>
              <a:endParaRPr lang="en-US" dirty="0">
                <a:latin typeface="Georgia"/>
              </a:endParaRPr>
            </a:p>
          </p:txBody>
        </p:sp>
        <p:cxnSp>
          <p:nvCxnSpPr>
            <p:cNvPr id="26" name="Straight Connector 25"/>
            <p:cNvCxnSpPr/>
            <p:nvPr/>
          </p:nvCxnSpPr>
          <p:spPr>
            <a:xfrm rot="5400000" flipH="1" flipV="1">
              <a:off x="4807958" y="3113158"/>
              <a:ext cx="470313" cy="1588"/>
            </a:xfrm>
            <a:prstGeom prst="line">
              <a:avLst/>
            </a:prstGeom>
            <a:ln>
              <a:solidFill>
                <a:srgbClr val="008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rot="5400000" flipH="1" flipV="1">
              <a:off x="5145881" y="2920293"/>
              <a:ext cx="819599" cy="1590"/>
            </a:xfrm>
            <a:prstGeom prst="line">
              <a:avLst/>
            </a:prstGeom>
            <a:ln>
              <a:solidFill>
                <a:srgbClr val="008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rot="16200000" flipV="1">
              <a:off x="5325406" y="2646451"/>
              <a:ext cx="1445214" cy="963"/>
            </a:xfrm>
            <a:prstGeom prst="line">
              <a:avLst/>
            </a:prstGeom>
            <a:ln>
              <a:solidFill>
                <a:srgbClr val="008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rot="16200000" flipV="1">
              <a:off x="5614798" y="2442971"/>
              <a:ext cx="1853648" cy="962"/>
            </a:xfrm>
            <a:prstGeom prst="line">
              <a:avLst/>
            </a:prstGeom>
            <a:ln>
              <a:solidFill>
                <a:srgbClr val="008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 rot="16200000" flipV="1">
              <a:off x="5942981" y="2188623"/>
              <a:ext cx="2360871" cy="962"/>
            </a:xfrm>
            <a:prstGeom prst="line">
              <a:avLst/>
            </a:prstGeom>
            <a:ln>
              <a:solidFill>
                <a:srgbClr val="008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 rot="16200000" flipV="1">
              <a:off x="6771866" y="2443707"/>
              <a:ext cx="1853648" cy="962"/>
            </a:xfrm>
            <a:prstGeom prst="line">
              <a:avLst/>
            </a:prstGeom>
            <a:ln>
              <a:solidFill>
                <a:srgbClr val="008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rot="16200000" flipV="1">
              <a:off x="7527590" y="2628964"/>
              <a:ext cx="1445214" cy="963"/>
            </a:xfrm>
            <a:prstGeom prst="line">
              <a:avLst/>
            </a:prstGeom>
            <a:ln>
              <a:solidFill>
                <a:srgbClr val="008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oup 51"/>
          <p:cNvGrpSpPr/>
          <p:nvPr/>
        </p:nvGrpSpPr>
        <p:grpSpPr>
          <a:xfrm>
            <a:off x="4873777" y="2019116"/>
            <a:ext cx="3216842" cy="1495828"/>
            <a:chOff x="4873777" y="2246612"/>
            <a:chExt cx="3216842" cy="1495828"/>
          </a:xfrm>
        </p:grpSpPr>
        <p:cxnSp>
          <p:nvCxnSpPr>
            <p:cNvPr id="40" name="Straight Arrow Connector 39"/>
            <p:cNvCxnSpPr/>
            <p:nvPr/>
          </p:nvCxnSpPr>
          <p:spPr>
            <a:xfrm>
              <a:off x="5877891" y="3117944"/>
              <a:ext cx="492646" cy="1588"/>
            </a:xfrm>
            <a:prstGeom prst="straightConnector1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/>
            <p:cNvSpPr txBox="1"/>
            <p:nvPr/>
          </p:nvSpPr>
          <p:spPr>
            <a:xfrm>
              <a:off x="5936751" y="2587120"/>
              <a:ext cx="4645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 smtClean="0">
                  <a:latin typeface="Georgia"/>
                </a:rPr>
                <a:t>2B</a:t>
              </a:r>
              <a:endParaRPr lang="en-US" dirty="0">
                <a:latin typeface="Georgia"/>
              </a:endParaRPr>
            </a:p>
          </p:txBody>
        </p:sp>
        <p:cxnSp>
          <p:nvCxnSpPr>
            <p:cNvPr id="42" name="Straight Arrow Connector 41"/>
            <p:cNvCxnSpPr/>
            <p:nvPr/>
          </p:nvCxnSpPr>
          <p:spPr>
            <a:xfrm>
              <a:off x="6409411" y="2777436"/>
              <a:ext cx="492646" cy="1588"/>
            </a:xfrm>
            <a:prstGeom prst="straightConnector1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/>
            <p:cNvSpPr txBox="1"/>
            <p:nvPr/>
          </p:nvSpPr>
          <p:spPr>
            <a:xfrm>
              <a:off x="6468271" y="2246612"/>
              <a:ext cx="4645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 smtClean="0">
                  <a:latin typeface="Georgia"/>
                </a:rPr>
                <a:t>2B</a:t>
              </a:r>
              <a:endParaRPr lang="en-US" dirty="0">
                <a:latin typeface="Georgia"/>
              </a:endParaRPr>
            </a:p>
          </p:txBody>
        </p:sp>
        <p:cxnSp>
          <p:nvCxnSpPr>
            <p:cNvPr id="44" name="Straight Arrow Connector 43"/>
            <p:cNvCxnSpPr/>
            <p:nvPr/>
          </p:nvCxnSpPr>
          <p:spPr>
            <a:xfrm>
              <a:off x="6997799" y="3138374"/>
              <a:ext cx="492646" cy="1588"/>
            </a:xfrm>
            <a:prstGeom prst="straightConnector1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/>
            <p:cNvSpPr txBox="1"/>
            <p:nvPr/>
          </p:nvSpPr>
          <p:spPr>
            <a:xfrm>
              <a:off x="7056659" y="2607550"/>
              <a:ext cx="4645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 smtClean="0">
                  <a:latin typeface="Georgia"/>
                </a:rPr>
                <a:t>2B</a:t>
              </a:r>
              <a:endParaRPr lang="en-US" dirty="0">
                <a:latin typeface="Georgia"/>
              </a:endParaRPr>
            </a:p>
          </p:txBody>
        </p:sp>
        <p:cxnSp>
          <p:nvCxnSpPr>
            <p:cNvPr id="46" name="Straight Arrow Connector 45"/>
            <p:cNvCxnSpPr/>
            <p:nvPr/>
          </p:nvCxnSpPr>
          <p:spPr>
            <a:xfrm>
              <a:off x="7567231" y="3556186"/>
              <a:ext cx="492646" cy="1588"/>
            </a:xfrm>
            <a:prstGeom prst="straightConnector1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/>
            <p:cNvSpPr txBox="1"/>
            <p:nvPr/>
          </p:nvSpPr>
          <p:spPr>
            <a:xfrm>
              <a:off x="7626091" y="3025362"/>
              <a:ext cx="4645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 smtClean="0">
                  <a:latin typeface="Georgia"/>
                </a:rPr>
                <a:t>2B</a:t>
              </a:r>
              <a:endParaRPr lang="en-US" dirty="0">
                <a:latin typeface="Georgia"/>
              </a:endParaRPr>
            </a:p>
          </p:txBody>
        </p:sp>
        <p:cxnSp>
          <p:nvCxnSpPr>
            <p:cNvPr id="48" name="Straight Arrow Connector 47"/>
            <p:cNvCxnSpPr/>
            <p:nvPr/>
          </p:nvCxnSpPr>
          <p:spPr>
            <a:xfrm>
              <a:off x="5385933" y="3740852"/>
              <a:ext cx="492646" cy="1588"/>
            </a:xfrm>
            <a:prstGeom prst="straightConnector1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/>
            <p:cNvSpPr txBox="1"/>
            <p:nvPr/>
          </p:nvSpPr>
          <p:spPr>
            <a:xfrm>
              <a:off x="5444793" y="3210028"/>
              <a:ext cx="4645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 smtClean="0">
                  <a:latin typeface="Georgia"/>
                </a:rPr>
                <a:t>2B</a:t>
              </a:r>
              <a:endParaRPr lang="en-US" dirty="0">
                <a:latin typeface="Georgia"/>
              </a:endParaRPr>
            </a:p>
          </p:txBody>
        </p:sp>
        <p:cxnSp>
          <p:nvCxnSpPr>
            <p:cNvPr id="50" name="Straight Arrow Connector 49"/>
            <p:cNvCxnSpPr/>
            <p:nvPr/>
          </p:nvCxnSpPr>
          <p:spPr>
            <a:xfrm>
              <a:off x="4873777" y="3646798"/>
              <a:ext cx="492646" cy="1588"/>
            </a:xfrm>
            <a:prstGeom prst="straightConnector1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/>
            <p:cNvSpPr txBox="1"/>
            <p:nvPr/>
          </p:nvSpPr>
          <p:spPr>
            <a:xfrm>
              <a:off x="4895821" y="3115974"/>
              <a:ext cx="4645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 smtClean="0">
                  <a:latin typeface="Georgia"/>
                </a:rPr>
                <a:t>2B</a:t>
              </a:r>
              <a:endParaRPr lang="en-US" dirty="0">
                <a:latin typeface="Georgia"/>
              </a:endParaRPr>
            </a:p>
          </p:txBody>
        </p:sp>
      </p:grpSp>
      <p:sp>
        <p:nvSpPr>
          <p:cNvPr id="53" name="Rectangle 52"/>
          <p:cNvSpPr/>
          <p:nvPr/>
        </p:nvSpPr>
        <p:spPr>
          <a:xfrm>
            <a:off x="0" y="2157615"/>
            <a:ext cx="371541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2400" dirty="0" smtClean="0">
                <a:latin typeface="Georgia"/>
              </a:rPr>
              <a:t>Boltzmann distribution</a:t>
            </a:r>
            <a:r>
              <a:rPr lang="en-AU" sz="2400" dirty="0">
                <a:latin typeface="Georgia"/>
              </a:rPr>
              <a:t>:</a:t>
            </a:r>
            <a:endParaRPr lang="en-US" sz="2400" dirty="0">
              <a:latin typeface="Georgia"/>
            </a:endParaRPr>
          </a:p>
        </p:txBody>
      </p:sp>
      <p:graphicFrame>
        <p:nvGraphicFramePr>
          <p:cNvPr id="54" name="Object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9219142"/>
              </p:ext>
            </p:extLst>
          </p:nvPr>
        </p:nvGraphicFramePr>
        <p:xfrm>
          <a:off x="203058" y="2797866"/>
          <a:ext cx="3251484" cy="770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123" name="Equation" r:id="rId3" imgW="1317940" imgH="278795" progId="Equation.3">
                  <p:embed/>
                </p:oleObj>
              </mc:Choice>
              <mc:Fallback>
                <p:oleObj name="Equation" r:id="rId3" imgW="1317940" imgH="278795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3058" y="2797866"/>
                        <a:ext cx="3251484" cy="7705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96580868"/>
              </p:ext>
            </p:extLst>
          </p:nvPr>
        </p:nvGraphicFramePr>
        <p:xfrm>
          <a:off x="112713" y="4373563"/>
          <a:ext cx="8553450" cy="830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124" name="Equation" r:id="rId5" imgW="4318000" imgH="419100" progId="Equation.3">
                  <p:embed/>
                </p:oleObj>
              </mc:Choice>
              <mc:Fallback>
                <p:oleObj name="Equation" r:id="rId5" imgW="4318000" imgH="419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2713" y="4373563"/>
                        <a:ext cx="8553450" cy="8302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38125" y="5434657"/>
            <a:ext cx="8648521" cy="461665"/>
          </a:xfrm>
          <a:prstGeom prst="rect">
            <a:avLst/>
          </a:prstGeom>
          <a:solidFill>
            <a:srgbClr val="FF6600">
              <a:alpha val="25000"/>
            </a:srgbClr>
          </a:solidFill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Georgia"/>
                <a:cs typeface="Georgia"/>
              </a:rPr>
              <a:t>Find an expression for </a:t>
            </a:r>
            <a:r>
              <a:rPr lang="en-US" sz="2400" i="1" dirty="0" smtClean="0">
                <a:latin typeface="Georgia"/>
                <a:cs typeface="Georgia"/>
              </a:rPr>
              <a:t>J</a:t>
            </a:r>
            <a:r>
              <a:rPr lang="en-US" sz="2400" dirty="0" smtClean="0">
                <a:latin typeface="Georgia"/>
                <a:cs typeface="Georgia"/>
              </a:rPr>
              <a:t> for which the population is maximum</a:t>
            </a:r>
            <a:endParaRPr lang="en-US" sz="2400" dirty="0">
              <a:latin typeface="Georgi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32147167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ular Callout 3"/>
          <p:cNvSpPr/>
          <p:nvPr/>
        </p:nvSpPr>
        <p:spPr>
          <a:xfrm>
            <a:off x="3807966" y="4370387"/>
            <a:ext cx="1368592" cy="833437"/>
          </a:xfrm>
          <a:prstGeom prst="wedgeRoundRectCallout">
            <a:avLst>
              <a:gd name="adj1" fmla="val -6914"/>
              <a:gd name="adj2" fmla="val 117738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 txBox="1">
            <a:spLocks/>
          </p:cNvSpPr>
          <p:nvPr/>
        </p:nvSpPr>
        <p:spPr>
          <a:xfrm>
            <a:off x="936624" y="0"/>
            <a:ext cx="6314659" cy="10086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sng" strike="noStrike" kern="1200" cap="none" spc="0" normalizeH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Georgia"/>
                <a:ea typeface="+mj-ea"/>
                <a:cs typeface="+mj-cs"/>
              </a:rPr>
              <a:t>Rotational Spectra: Information</a:t>
            </a:r>
            <a:endParaRPr kumimoji="0" lang="en-US" sz="2400" b="1" i="0" u="sng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Georgia"/>
              <a:ea typeface="+mj-ea"/>
              <a:cs typeface="+mj-c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1387828"/>
            <a:ext cx="371541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2400" dirty="0" smtClean="0">
                <a:latin typeface="Georgia"/>
              </a:rPr>
              <a:t>Degeneracy, </a:t>
            </a:r>
            <a:r>
              <a:rPr lang="en-AU" sz="2400" i="1" dirty="0" err="1" smtClean="0">
                <a:latin typeface="Georgia"/>
              </a:rPr>
              <a:t>g</a:t>
            </a:r>
            <a:r>
              <a:rPr lang="en-AU" sz="2400" i="1" baseline="-25000" dirty="0" err="1" smtClean="0">
                <a:latin typeface="Georgia"/>
              </a:rPr>
              <a:t>j</a:t>
            </a:r>
            <a:r>
              <a:rPr lang="en-AU" sz="2400" dirty="0" smtClean="0">
                <a:latin typeface="Georgia"/>
              </a:rPr>
              <a:t> = 2</a:t>
            </a:r>
            <a:r>
              <a:rPr lang="en-AU" sz="2400" i="1" dirty="0" smtClean="0">
                <a:latin typeface="Georgia"/>
              </a:rPr>
              <a:t>J</a:t>
            </a:r>
            <a:r>
              <a:rPr lang="en-AU" sz="2400" dirty="0" smtClean="0">
                <a:latin typeface="Georgia"/>
              </a:rPr>
              <a:t> + 1</a:t>
            </a:r>
            <a:endParaRPr lang="en-US" sz="2400" dirty="0">
              <a:latin typeface="Georgia"/>
            </a:endParaRPr>
          </a:p>
        </p:txBody>
      </p:sp>
      <p:grpSp>
        <p:nvGrpSpPr>
          <p:cNvPr id="38" name="Group 37"/>
          <p:cNvGrpSpPr/>
          <p:nvPr/>
        </p:nvGrpSpPr>
        <p:grpSpPr>
          <a:xfrm>
            <a:off x="3899050" y="1387828"/>
            <a:ext cx="4752093" cy="2955984"/>
            <a:chOff x="4069654" y="1008668"/>
            <a:chExt cx="4752093" cy="2955984"/>
          </a:xfrm>
        </p:grpSpPr>
        <p:sp>
          <p:nvSpPr>
            <p:cNvPr id="11" name="Line 24"/>
            <p:cNvSpPr>
              <a:spLocks noChangeShapeType="1"/>
            </p:cNvSpPr>
            <p:nvPr/>
          </p:nvSpPr>
          <p:spPr bwMode="auto">
            <a:xfrm flipV="1">
              <a:off x="4560042" y="1008668"/>
              <a:ext cx="0" cy="233964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>
                <a:latin typeface="Georgia"/>
              </a:endParaRPr>
            </a:p>
          </p:txBody>
        </p:sp>
        <p:sp>
          <p:nvSpPr>
            <p:cNvPr id="12" name="Line 25"/>
            <p:cNvSpPr>
              <a:spLocks noChangeShapeType="1"/>
            </p:cNvSpPr>
            <p:nvPr/>
          </p:nvSpPr>
          <p:spPr bwMode="auto">
            <a:xfrm>
              <a:off x="4560042" y="3348314"/>
              <a:ext cx="4261705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>
                <a:latin typeface="Georgia"/>
              </a:endParaRPr>
            </a:p>
          </p:txBody>
        </p:sp>
        <p:sp>
          <p:nvSpPr>
            <p:cNvPr id="13" name="Text Box 29"/>
            <p:cNvSpPr txBox="1">
              <a:spLocks noChangeArrowheads="1"/>
            </p:cNvSpPr>
            <p:nvPr/>
          </p:nvSpPr>
          <p:spPr bwMode="auto">
            <a:xfrm>
              <a:off x="5483998" y="3595320"/>
              <a:ext cx="248408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AU" sz="1800" dirty="0" err="1" smtClean="0">
                  <a:solidFill>
                    <a:srgbClr val="990033"/>
                  </a:solidFill>
                  <a:latin typeface="Georgia"/>
                </a:rPr>
                <a:t>Wavenumber</a:t>
              </a:r>
              <a:r>
                <a:rPr lang="en-AU" sz="1800" dirty="0" smtClean="0">
                  <a:solidFill>
                    <a:srgbClr val="990033"/>
                  </a:solidFill>
                  <a:latin typeface="Georgia"/>
                </a:rPr>
                <a:t> (in cm</a:t>
              </a:r>
              <a:r>
                <a:rPr lang="en-AU" sz="1800" baseline="30000" dirty="0" smtClean="0">
                  <a:solidFill>
                    <a:srgbClr val="990033"/>
                  </a:solidFill>
                  <a:latin typeface="Georgia"/>
                </a:rPr>
                <a:t>-1</a:t>
              </a:r>
              <a:r>
                <a:rPr lang="en-AU" sz="1800" dirty="0" smtClean="0">
                  <a:solidFill>
                    <a:srgbClr val="990033"/>
                  </a:solidFill>
                  <a:latin typeface="Georgia"/>
                </a:rPr>
                <a:t>)</a:t>
              </a:r>
              <a:endParaRPr lang="en-AU" sz="1800" dirty="0">
                <a:solidFill>
                  <a:srgbClr val="990033"/>
                </a:solidFill>
                <a:latin typeface="Georgia"/>
              </a:endParaRPr>
            </a:p>
          </p:txBody>
        </p:sp>
        <p:sp>
          <p:nvSpPr>
            <p:cNvPr id="14" name="Text Box 30"/>
            <p:cNvSpPr txBox="1">
              <a:spLocks noChangeArrowheads="1"/>
            </p:cNvSpPr>
            <p:nvPr/>
          </p:nvSpPr>
          <p:spPr bwMode="auto">
            <a:xfrm rot="16200000">
              <a:off x="3704661" y="1980464"/>
              <a:ext cx="1099317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AU" sz="1800" dirty="0">
                  <a:solidFill>
                    <a:srgbClr val="990033"/>
                  </a:solidFill>
                  <a:latin typeface="Georgia"/>
                </a:rPr>
                <a:t>Intensity</a:t>
              </a:r>
            </a:p>
          </p:txBody>
        </p:sp>
        <p:sp>
          <p:nvSpPr>
            <p:cNvPr id="15" name="Line 31"/>
            <p:cNvSpPr>
              <a:spLocks noChangeShapeType="1"/>
            </p:cNvSpPr>
            <p:nvPr/>
          </p:nvSpPr>
          <p:spPr bwMode="auto">
            <a:xfrm>
              <a:off x="6047529" y="3224489"/>
              <a:ext cx="0" cy="1238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>
                <a:latin typeface="Georgia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435770" y="3336574"/>
              <a:ext cx="3263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 smtClean="0">
                  <a:latin typeface="Georgia"/>
                </a:rPr>
                <a:t>0</a:t>
              </a:r>
              <a:endParaRPr lang="en-US" dirty="0">
                <a:latin typeface="Georgia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815642" y="3337310"/>
              <a:ext cx="4645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 smtClean="0">
                  <a:latin typeface="Georgia"/>
                </a:rPr>
                <a:t>2B</a:t>
              </a:r>
              <a:endParaRPr lang="en-US" dirty="0">
                <a:latin typeface="Georgia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347162" y="3319088"/>
              <a:ext cx="4659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 smtClean="0">
                  <a:latin typeface="Georgia"/>
                </a:rPr>
                <a:t>4B</a:t>
              </a:r>
              <a:endParaRPr lang="en-US" dirty="0">
                <a:latin typeface="Georgia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845438" y="3319824"/>
              <a:ext cx="5764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 smtClean="0">
                  <a:latin typeface="Georgia"/>
                </a:rPr>
                <a:t>10B</a:t>
              </a:r>
              <a:endParaRPr lang="en-US" dirty="0">
                <a:latin typeface="Georgia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859726" y="3319824"/>
              <a:ext cx="4662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 smtClean="0">
                  <a:latin typeface="Georgia"/>
                </a:rPr>
                <a:t>6B</a:t>
              </a:r>
              <a:endParaRPr lang="en-US" dirty="0">
                <a:latin typeface="Georgia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6334378" y="3320560"/>
              <a:ext cx="4732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 smtClean="0">
                  <a:latin typeface="Georgia"/>
                </a:rPr>
                <a:t>8B</a:t>
              </a:r>
              <a:endParaRPr lang="en-US" dirty="0">
                <a:latin typeface="Georgia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7433826" y="3320560"/>
              <a:ext cx="5694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dirty="0" smtClean="0">
                  <a:latin typeface="Georgia"/>
                </a:rPr>
                <a:t>12B</a:t>
              </a:r>
              <a:endParaRPr lang="en-US" dirty="0">
                <a:latin typeface="Georgia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7965346" y="3321296"/>
              <a:ext cx="5694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dirty="0" smtClean="0">
                  <a:latin typeface="Georgia"/>
                </a:rPr>
                <a:t>14B</a:t>
              </a:r>
              <a:endParaRPr lang="en-US" dirty="0">
                <a:latin typeface="Georgia"/>
              </a:endParaRPr>
            </a:p>
          </p:txBody>
        </p:sp>
        <p:cxnSp>
          <p:nvCxnSpPr>
            <p:cNvPr id="26" name="Straight Connector 25"/>
            <p:cNvCxnSpPr/>
            <p:nvPr/>
          </p:nvCxnSpPr>
          <p:spPr>
            <a:xfrm rot="5400000" flipH="1" flipV="1">
              <a:off x="4807958" y="3113158"/>
              <a:ext cx="470313" cy="1588"/>
            </a:xfrm>
            <a:prstGeom prst="line">
              <a:avLst/>
            </a:prstGeom>
            <a:ln>
              <a:solidFill>
                <a:srgbClr val="008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rot="5400000" flipH="1" flipV="1">
              <a:off x="5145881" y="2920293"/>
              <a:ext cx="819599" cy="1590"/>
            </a:xfrm>
            <a:prstGeom prst="line">
              <a:avLst/>
            </a:prstGeom>
            <a:ln>
              <a:solidFill>
                <a:srgbClr val="008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rot="16200000" flipV="1">
              <a:off x="5325406" y="2646451"/>
              <a:ext cx="1445214" cy="963"/>
            </a:xfrm>
            <a:prstGeom prst="line">
              <a:avLst/>
            </a:prstGeom>
            <a:ln>
              <a:solidFill>
                <a:srgbClr val="008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rot="16200000" flipV="1">
              <a:off x="5614798" y="2442971"/>
              <a:ext cx="1853648" cy="962"/>
            </a:xfrm>
            <a:prstGeom prst="line">
              <a:avLst/>
            </a:prstGeom>
            <a:ln>
              <a:solidFill>
                <a:srgbClr val="008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 rot="16200000" flipV="1">
              <a:off x="5942981" y="2188623"/>
              <a:ext cx="2360871" cy="962"/>
            </a:xfrm>
            <a:prstGeom prst="line">
              <a:avLst/>
            </a:prstGeom>
            <a:ln>
              <a:solidFill>
                <a:srgbClr val="008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 rot="16200000" flipV="1">
              <a:off x="6771866" y="2443707"/>
              <a:ext cx="1853648" cy="962"/>
            </a:xfrm>
            <a:prstGeom prst="line">
              <a:avLst/>
            </a:prstGeom>
            <a:ln>
              <a:solidFill>
                <a:srgbClr val="008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rot="16200000" flipV="1">
              <a:off x="7527590" y="2628964"/>
              <a:ext cx="1445214" cy="963"/>
            </a:xfrm>
            <a:prstGeom prst="line">
              <a:avLst/>
            </a:prstGeom>
            <a:ln>
              <a:solidFill>
                <a:srgbClr val="008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oup 51"/>
          <p:cNvGrpSpPr/>
          <p:nvPr/>
        </p:nvGrpSpPr>
        <p:grpSpPr>
          <a:xfrm>
            <a:off x="4873777" y="2019116"/>
            <a:ext cx="3216842" cy="1495828"/>
            <a:chOff x="4873777" y="2246612"/>
            <a:chExt cx="3216842" cy="1495828"/>
          </a:xfrm>
        </p:grpSpPr>
        <p:cxnSp>
          <p:nvCxnSpPr>
            <p:cNvPr id="40" name="Straight Arrow Connector 39"/>
            <p:cNvCxnSpPr/>
            <p:nvPr/>
          </p:nvCxnSpPr>
          <p:spPr>
            <a:xfrm>
              <a:off x="5877891" y="3117944"/>
              <a:ext cx="492646" cy="1588"/>
            </a:xfrm>
            <a:prstGeom prst="straightConnector1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/>
            <p:cNvSpPr txBox="1"/>
            <p:nvPr/>
          </p:nvSpPr>
          <p:spPr>
            <a:xfrm>
              <a:off x="5936751" y="2587120"/>
              <a:ext cx="4645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 smtClean="0">
                  <a:latin typeface="Georgia"/>
                </a:rPr>
                <a:t>2B</a:t>
              </a:r>
              <a:endParaRPr lang="en-US" dirty="0">
                <a:latin typeface="Georgia"/>
              </a:endParaRPr>
            </a:p>
          </p:txBody>
        </p:sp>
        <p:cxnSp>
          <p:nvCxnSpPr>
            <p:cNvPr id="42" name="Straight Arrow Connector 41"/>
            <p:cNvCxnSpPr/>
            <p:nvPr/>
          </p:nvCxnSpPr>
          <p:spPr>
            <a:xfrm>
              <a:off x="6409411" y="2777436"/>
              <a:ext cx="492646" cy="1588"/>
            </a:xfrm>
            <a:prstGeom prst="straightConnector1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/>
            <p:cNvSpPr txBox="1"/>
            <p:nvPr/>
          </p:nvSpPr>
          <p:spPr>
            <a:xfrm>
              <a:off x="6468271" y="2246612"/>
              <a:ext cx="4645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 smtClean="0">
                  <a:latin typeface="Georgia"/>
                </a:rPr>
                <a:t>2B</a:t>
              </a:r>
              <a:endParaRPr lang="en-US" dirty="0">
                <a:latin typeface="Georgia"/>
              </a:endParaRPr>
            </a:p>
          </p:txBody>
        </p:sp>
        <p:cxnSp>
          <p:nvCxnSpPr>
            <p:cNvPr id="44" name="Straight Arrow Connector 43"/>
            <p:cNvCxnSpPr/>
            <p:nvPr/>
          </p:nvCxnSpPr>
          <p:spPr>
            <a:xfrm>
              <a:off x="6997799" y="3138374"/>
              <a:ext cx="492646" cy="1588"/>
            </a:xfrm>
            <a:prstGeom prst="straightConnector1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/>
            <p:cNvSpPr txBox="1"/>
            <p:nvPr/>
          </p:nvSpPr>
          <p:spPr>
            <a:xfrm>
              <a:off x="7056659" y="2607550"/>
              <a:ext cx="4645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 smtClean="0">
                  <a:latin typeface="Georgia"/>
                </a:rPr>
                <a:t>2B</a:t>
              </a:r>
              <a:endParaRPr lang="en-US" dirty="0">
                <a:latin typeface="Georgia"/>
              </a:endParaRPr>
            </a:p>
          </p:txBody>
        </p:sp>
        <p:cxnSp>
          <p:nvCxnSpPr>
            <p:cNvPr id="46" name="Straight Arrow Connector 45"/>
            <p:cNvCxnSpPr/>
            <p:nvPr/>
          </p:nvCxnSpPr>
          <p:spPr>
            <a:xfrm>
              <a:off x="7567231" y="3556186"/>
              <a:ext cx="492646" cy="1588"/>
            </a:xfrm>
            <a:prstGeom prst="straightConnector1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/>
            <p:cNvSpPr txBox="1"/>
            <p:nvPr/>
          </p:nvSpPr>
          <p:spPr>
            <a:xfrm>
              <a:off x="7626091" y="3025362"/>
              <a:ext cx="4645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 smtClean="0">
                  <a:latin typeface="Georgia"/>
                </a:rPr>
                <a:t>2B</a:t>
              </a:r>
              <a:endParaRPr lang="en-US" dirty="0">
                <a:latin typeface="Georgia"/>
              </a:endParaRPr>
            </a:p>
          </p:txBody>
        </p:sp>
        <p:cxnSp>
          <p:nvCxnSpPr>
            <p:cNvPr id="48" name="Straight Arrow Connector 47"/>
            <p:cNvCxnSpPr/>
            <p:nvPr/>
          </p:nvCxnSpPr>
          <p:spPr>
            <a:xfrm>
              <a:off x="5385933" y="3740852"/>
              <a:ext cx="492646" cy="1588"/>
            </a:xfrm>
            <a:prstGeom prst="straightConnector1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/>
            <p:cNvSpPr txBox="1"/>
            <p:nvPr/>
          </p:nvSpPr>
          <p:spPr>
            <a:xfrm>
              <a:off x="5444793" y="3210028"/>
              <a:ext cx="4645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 smtClean="0">
                  <a:latin typeface="Georgia"/>
                </a:rPr>
                <a:t>2B</a:t>
              </a:r>
              <a:endParaRPr lang="en-US" dirty="0">
                <a:latin typeface="Georgia"/>
              </a:endParaRPr>
            </a:p>
          </p:txBody>
        </p:sp>
        <p:cxnSp>
          <p:nvCxnSpPr>
            <p:cNvPr id="50" name="Straight Arrow Connector 49"/>
            <p:cNvCxnSpPr/>
            <p:nvPr/>
          </p:nvCxnSpPr>
          <p:spPr>
            <a:xfrm>
              <a:off x="4873777" y="3646798"/>
              <a:ext cx="492646" cy="1588"/>
            </a:xfrm>
            <a:prstGeom prst="straightConnector1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/>
            <p:cNvSpPr txBox="1"/>
            <p:nvPr/>
          </p:nvSpPr>
          <p:spPr>
            <a:xfrm>
              <a:off x="4895821" y="3115974"/>
              <a:ext cx="4645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 smtClean="0">
                  <a:latin typeface="Georgia"/>
                </a:rPr>
                <a:t>2B</a:t>
              </a:r>
              <a:endParaRPr lang="en-US" dirty="0">
                <a:latin typeface="Georgia"/>
              </a:endParaRPr>
            </a:p>
          </p:txBody>
        </p:sp>
      </p:grpSp>
      <p:sp>
        <p:nvSpPr>
          <p:cNvPr id="53" name="Rectangle 52"/>
          <p:cNvSpPr/>
          <p:nvPr/>
        </p:nvSpPr>
        <p:spPr>
          <a:xfrm>
            <a:off x="0" y="2157615"/>
            <a:ext cx="371541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2400" dirty="0" smtClean="0">
                <a:latin typeface="Georgia"/>
              </a:rPr>
              <a:t>Boltzmann distribution</a:t>
            </a:r>
            <a:r>
              <a:rPr lang="en-AU" sz="2400" dirty="0">
                <a:latin typeface="Georgia"/>
              </a:rPr>
              <a:t>:</a:t>
            </a:r>
            <a:endParaRPr lang="en-US" sz="2400" dirty="0">
              <a:latin typeface="Georgia"/>
            </a:endParaRPr>
          </a:p>
        </p:txBody>
      </p:sp>
      <p:graphicFrame>
        <p:nvGraphicFramePr>
          <p:cNvPr id="54" name="Object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18559407"/>
              </p:ext>
            </p:extLst>
          </p:nvPr>
        </p:nvGraphicFramePr>
        <p:xfrm>
          <a:off x="203058" y="2797866"/>
          <a:ext cx="3251484" cy="770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149" name="Equation" r:id="rId3" imgW="1317940" imgH="278795" progId="Equation.3">
                  <p:embed/>
                </p:oleObj>
              </mc:Choice>
              <mc:Fallback>
                <p:oleObj name="Equation" r:id="rId3" imgW="1317940" imgH="278795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3058" y="2797866"/>
                        <a:ext cx="3251484" cy="7705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20270762"/>
              </p:ext>
            </p:extLst>
          </p:nvPr>
        </p:nvGraphicFramePr>
        <p:xfrm>
          <a:off x="112713" y="4373563"/>
          <a:ext cx="8553450" cy="830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150" name="Equation" r:id="rId5" imgW="4318000" imgH="419100" progId="Equation.3">
                  <p:embed/>
                </p:oleObj>
              </mc:Choice>
              <mc:Fallback>
                <p:oleObj name="Equation" r:id="rId5" imgW="4318000" imgH="419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2713" y="4373563"/>
                        <a:ext cx="8553450" cy="8302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6" name="Rectangle 55"/>
          <p:cNvSpPr/>
          <p:nvPr/>
        </p:nvSpPr>
        <p:spPr>
          <a:xfrm>
            <a:off x="4277692" y="5683654"/>
            <a:ext cx="241799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2400" b="1" dirty="0" smtClean="0">
                <a:latin typeface="Georgia"/>
              </a:rPr>
              <a:t>Bond length</a:t>
            </a:r>
            <a:endParaRPr lang="en-US" sz="2400" b="1" dirty="0">
              <a:latin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37606855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981763" y="0"/>
            <a:ext cx="7772400" cy="1008668"/>
          </a:xfrm>
        </p:spPr>
        <p:txBody>
          <a:bodyPr>
            <a:normAutofit/>
          </a:bodyPr>
          <a:lstStyle/>
          <a:p>
            <a:pPr algn="l"/>
            <a:r>
              <a:rPr lang="en-US" sz="2400" b="1" u="sng" dirty="0" smtClean="0">
                <a:solidFill>
                  <a:srgbClr val="0000FF"/>
                </a:solidFill>
              </a:rPr>
              <a:t>Quantum Chemistry</a:t>
            </a:r>
            <a:endParaRPr lang="en-US" sz="2400" b="1" u="sng" dirty="0">
              <a:solidFill>
                <a:srgbClr val="0000FF"/>
              </a:solidFill>
            </a:endParaRP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648388" y="1344702"/>
            <a:ext cx="7772400" cy="39660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342900" marR="0" lvl="0" indent="-342900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240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Georgia"/>
                <a:ea typeface="+mj-ea"/>
                <a:cs typeface="+mj-cs"/>
              </a:rPr>
              <a:t>Wave mechanics; operators</a:t>
            </a:r>
            <a:endParaRPr lang="en-US" sz="2400" dirty="0" smtClean="0">
              <a:latin typeface="Georgia"/>
              <a:ea typeface="+mj-ea"/>
              <a:cs typeface="+mj-cs"/>
            </a:endParaRPr>
          </a:p>
          <a:p>
            <a:pPr marL="342900" marR="0" lvl="0" indent="-342900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240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Georgia"/>
                <a:ea typeface="+mj-ea"/>
                <a:cs typeface="+mj-cs"/>
              </a:rPr>
              <a:t>Boundary conditions: Quantum numbers</a:t>
            </a:r>
            <a:endParaRPr lang="en-US" sz="2400" dirty="0">
              <a:latin typeface="Georgia"/>
              <a:ea typeface="+mj-ea"/>
              <a:cs typeface="+mj-cs"/>
            </a:endParaRPr>
          </a:p>
          <a:p>
            <a:pPr marL="342900" marR="0" lvl="0" indent="-342900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sz="2400" dirty="0" smtClean="0">
                <a:latin typeface="Georgia"/>
                <a:ea typeface="+mj-ea"/>
                <a:cs typeface="+mj-cs"/>
              </a:rPr>
              <a:t>Eigenvalues and expectation values</a:t>
            </a:r>
          </a:p>
          <a:p>
            <a:pPr marL="342900" marR="0" lvl="0" indent="-342900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240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Georgia"/>
                <a:ea typeface="+mj-ea"/>
                <a:cs typeface="+mj-cs"/>
              </a:rPr>
              <a:t>Hydrogen atom</a:t>
            </a:r>
            <a:endParaRPr kumimoji="0" lang="en-US" sz="2400" i="0" u="none" strike="noStrike" kern="1200" cap="none" spc="0" normalizeH="0" noProof="0" dirty="0" smtClean="0">
              <a:ln>
                <a:noFill/>
              </a:ln>
              <a:effectLst/>
              <a:uLnTx/>
              <a:uFillTx/>
              <a:latin typeface="Georgia"/>
              <a:ea typeface="+mj-ea"/>
              <a:cs typeface="+mj-cs"/>
            </a:endParaRPr>
          </a:p>
          <a:p>
            <a:pPr marL="342900" marR="0" lvl="0" indent="-342900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sz="2400" dirty="0" err="1" smtClean="0">
                <a:latin typeface="Georgia"/>
                <a:ea typeface="+mj-ea"/>
                <a:cs typeface="+mj-cs"/>
              </a:rPr>
              <a:t>Multielectron</a:t>
            </a:r>
            <a:r>
              <a:rPr lang="en-US" sz="2400" dirty="0" smtClean="0">
                <a:latin typeface="Georgia"/>
                <a:ea typeface="+mj-ea"/>
                <a:cs typeface="+mj-cs"/>
              </a:rPr>
              <a:t> atoms</a:t>
            </a:r>
          </a:p>
          <a:p>
            <a:pPr marL="342900" marR="0" lvl="0" indent="-342900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2400" i="0" u="none" strike="noStrike" kern="1200" cap="none" spc="0" normalizeH="0" noProof="0" dirty="0" smtClean="0">
                <a:ln>
                  <a:noFill/>
                </a:ln>
                <a:effectLst/>
                <a:uLnTx/>
                <a:uFillTx/>
                <a:latin typeface="Georgia"/>
                <a:ea typeface="+mj-ea"/>
                <a:cs typeface="+mj-cs"/>
              </a:rPr>
              <a:t>Molecules: VBT, MOT</a:t>
            </a:r>
          </a:p>
          <a:p>
            <a:pPr lvl="1">
              <a:spcBef>
                <a:spcPct val="0"/>
              </a:spcBef>
              <a:defRPr/>
            </a:pPr>
            <a:r>
              <a:rPr lang="en-US" sz="2400" dirty="0">
                <a:latin typeface="Georgia"/>
                <a:ea typeface="+mj-ea"/>
                <a:cs typeface="+mj-cs"/>
              </a:rPr>
              <a:t>	</a:t>
            </a:r>
            <a:r>
              <a:rPr lang="en-US" sz="2400" dirty="0" smtClean="0">
                <a:latin typeface="Georgia"/>
                <a:ea typeface="+mj-ea"/>
                <a:cs typeface="+mj-cs"/>
              </a:rPr>
              <a:t>	Bond length, energy, etc.</a:t>
            </a:r>
          </a:p>
          <a:p>
            <a:pPr marR="0" lvl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sz="2400" i="0" u="none" strike="noStrike" kern="1200" cap="none" spc="0" normalizeH="0" noProof="0" dirty="0">
              <a:ln>
                <a:noFill/>
              </a:ln>
              <a:effectLst/>
              <a:uLnTx/>
              <a:uFillTx/>
              <a:latin typeface="Georgia"/>
              <a:ea typeface="+mj-ea"/>
              <a:cs typeface="+mj-cs"/>
            </a:endParaRPr>
          </a:p>
          <a:p>
            <a:pPr marR="0" lvl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400" b="1" noProof="0" dirty="0" smtClean="0">
                <a:solidFill>
                  <a:srgbClr val="000000"/>
                </a:solidFill>
                <a:latin typeface="Georgia"/>
                <a:ea typeface="+mj-ea"/>
                <a:cs typeface="+mj-cs"/>
              </a:rPr>
              <a:t>Fact or fiction?</a:t>
            </a:r>
            <a:endParaRPr kumimoji="0" lang="en-US" sz="2400" b="1" i="0" u="none" strike="noStrike" kern="1200" cap="none" spc="0" normalizeH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eorgia"/>
              <a:ea typeface="+mj-ea"/>
              <a:cs typeface="+mj-cs"/>
            </a:endParaRPr>
          </a:p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i="0" u="none" strike="noStrike" kern="1200" cap="none" spc="0" normalizeH="0" baseline="0" noProof="0" dirty="0" smtClean="0">
              <a:ln>
                <a:noFill/>
              </a:ln>
              <a:solidFill>
                <a:srgbClr val="008000"/>
              </a:solidFill>
              <a:effectLst/>
              <a:uLnTx/>
              <a:uFillTx/>
              <a:latin typeface="Georgia"/>
              <a:ea typeface="+mj-ea"/>
              <a:cs typeface="+mj-cs"/>
            </a:endParaRPr>
          </a:p>
          <a:p>
            <a:pPr lvl="0">
              <a:spcBef>
                <a:spcPct val="0"/>
              </a:spcBef>
              <a:defRPr/>
            </a:pPr>
            <a:endParaRPr lang="en-US" sz="2400" dirty="0" smtClean="0">
              <a:solidFill>
                <a:srgbClr val="000090"/>
              </a:solidFill>
              <a:latin typeface="Georgia"/>
            </a:endParaRPr>
          </a:p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i="0" u="none" strike="noStrike" kern="1200" cap="none" spc="0" normalizeH="0" baseline="0" noProof="0" dirty="0">
              <a:ln>
                <a:noFill/>
              </a:ln>
              <a:solidFill>
                <a:srgbClr val="000090"/>
              </a:solidFill>
              <a:effectLst/>
              <a:uLnTx/>
              <a:uFillTx/>
              <a:latin typeface="Georgia"/>
              <a:ea typeface="+mj-ea"/>
              <a:cs typeface="+mj-c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7268" y="1692276"/>
            <a:ext cx="2140357" cy="3181349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5263" y="5120382"/>
            <a:ext cx="7032625" cy="1200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Georgia"/>
                <a:cs typeface="Georgia"/>
              </a:rPr>
              <a:t>Experiments are the only means of knowledge at our disposal. The rest is poetry, imagination</a:t>
            </a:r>
            <a:r>
              <a:rPr lang="en-US" sz="24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Georgia"/>
                <a:cs typeface="Georgia"/>
              </a:rPr>
              <a:t>.</a:t>
            </a:r>
            <a:endParaRPr lang="en-US" sz="24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Georgi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18390073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936626" y="0"/>
            <a:ext cx="5207000" cy="10086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sng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Georgia"/>
                <a:ea typeface="+mj-ea"/>
                <a:cs typeface="+mj-cs"/>
              </a:rPr>
              <a:t>A real rotational spectra:</a:t>
            </a:r>
            <a:r>
              <a:rPr kumimoji="0" lang="en-US" sz="2400" b="1" i="0" u="sng" strike="noStrike" kern="1200" cap="none" spc="0" normalizeH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Georgia"/>
                <a:ea typeface="+mj-ea"/>
                <a:cs typeface="+mj-cs"/>
              </a:rPr>
              <a:t> CO</a:t>
            </a:r>
            <a:endParaRPr kumimoji="0" lang="en-US" sz="2400" b="1" i="0" u="sng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Georgia"/>
              <a:ea typeface="+mj-ea"/>
              <a:cs typeface="+mj-cs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516746" y="805134"/>
            <a:ext cx="4075584" cy="5833959"/>
            <a:chOff x="515414" y="1024041"/>
            <a:chExt cx="3816817" cy="5491173"/>
          </a:xfrm>
        </p:grpSpPr>
        <p:pic>
          <p:nvPicPr>
            <p:cNvPr id="3" name="Picture 2"/>
            <p:cNvPicPr>
              <a:picLocks noChangeAspect="1" noChangeArrowheads="1"/>
            </p:cNvPicPr>
            <p:nvPr/>
          </p:nvPicPr>
          <p:blipFill rotWithShape="1">
            <a:blip r:embed="rId2"/>
            <a:srcRect l="2797" t="10065" r="53033" b="5081"/>
            <a:stretch/>
          </p:blipFill>
          <p:spPr bwMode="auto">
            <a:xfrm>
              <a:off x="773122" y="1417151"/>
              <a:ext cx="3559109" cy="50980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4" name="Rectangle 3"/>
            <p:cNvSpPr/>
            <p:nvPr/>
          </p:nvSpPr>
          <p:spPr>
            <a:xfrm>
              <a:off x="515414" y="1024041"/>
              <a:ext cx="1049237" cy="3931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Georgia"/>
              </a:endParaRPr>
            </a:p>
          </p:txBody>
        </p:sp>
      </p:grpSp>
      <p:sp>
        <p:nvSpPr>
          <p:cNvPr id="6" name="Rectangle 5"/>
          <p:cNvSpPr/>
          <p:nvPr/>
        </p:nvSpPr>
        <p:spPr>
          <a:xfrm>
            <a:off x="5781642" y="5856962"/>
            <a:ext cx="1156329" cy="7821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936625" y="0"/>
            <a:ext cx="6889749" cy="10086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sng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Georgia"/>
                <a:ea typeface="+mj-ea"/>
                <a:cs typeface="+mj-cs"/>
              </a:rPr>
              <a:t>Rotational spectroscopy: Applications</a:t>
            </a:r>
            <a:endParaRPr kumimoji="0" lang="en-US" sz="2400" b="1" i="0" u="sng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Georgia"/>
              <a:ea typeface="+mj-ea"/>
              <a:cs typeface="+mj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84850" y="1746250"/>
            <a:ext cx="3339376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Georgia"/>
                <a:cs typeface="Georgia"/>
              </a:rPr>
              <a:t>Microwave oven</a:t>
            </a:r>
          </a:p>
          <a:p>
            <a:pPr marL="342900" indent="-342900">
              <a:buFont typeface="Arial"/>
              <a:buChar char="•"/>
            </a:pPr>
            <a:endParaRPr lang="en-US" sz="2400" dirty="0">
              <a:latin typeface="Georgia"/>
              <a:cs typeface="Georgia"/>
            </a:endParaRPr>
          </a:p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Georgia"/>
                <a:cs typeface="Georgia"/>
              </a:rPr>
              <a:t>Astrophysics</a:t>
            </a:r>
          </a:p>
          <a:p>
            <a:pPr marL="342900" indent="-342900">
              <a:buFont typeface="Arial"/>
              <a:buChar char="•"/>
            </a:pPr>
            <a:endParaRPr lang="en-US" sz="2400" dirty="0">
              <a:latin typeface="Georgia"/>
              <a:cs typeface="Georgia"/>
            </a:endParaRPr>
          </a:p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Georgia"/>
                <a:cs typeface="Georgia"/>
              </a:rPr>
              <a:t>Analysis of materials</a:t>
            </a:r>
          </a:p>
          <a:p>
            <a:pPr marL="342900" indent="-342900">
              <a:buFont typeface="Arial"/>
              <a:buChar char="•"/>
            </a:pPr>
            <a:endParaRPr lang="en-US" sz="2400" dirty="0">
              <a:latin typeface="Georgia"/>
              <a:cs typeface="Georgia"/>
            </a:endParaRPr>
          </a:p>
          <a:p>
            <a:pPr marL="342900" indent="-342900">
              <a:buFont typeface="Arial"/>
              <a:buChar char="•"/>
            </a:pPr>
            <a:endParaRPr lang="en-US" sz="2400" dirty="0">
              <a:latin typeface="Georgi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23645534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/>
        </p:nvSpPr>
        <p:spPr bwMode="auto">
          <a:xfrm>
            <a:off x="836170" y="72197"/>
            <a:ext cx="252364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lvl="0" eaLnBrk="1" hangingPunct="1">
              <a:spcBef>
                <a:spcPct val="0"/>
              </a:spcBef>
              <a:defRPr/>
            </a:pPr>
            <a:r>
              <a:rPr lang="en-AU" b="1" u="sng" dirty="0" smtClean="0">
                <a:solidFill>
                  <a:srgbClr val="0000FF"/>
                </a:solidFill>
                <a:latin typeface="Georgia"/>
              </a:rPr>
              <a:t> </a:t>
            </a:r>
            <a:r>
              <a:rPr lang="en-US" b="1" u="sng" dirty="0" smtClean="0">
                <a:solidFill>
                  <a:srgbClr val="0000FF"/>
                </a:solidFill>
                <a:latin typeface="Georgia"/>
              </a:rPr>
              <a:t>Bond strength</a:t>
            </a:r>
            <a:r>
              <a:rPr lang="en-AU" b="1" u="sng" dirty="0" smtClean="0">
                <a:solidFill>
                  <a:srgbClr val="0000FF"/>
                </a:solidFill>
                <a:latin typeface="Georgia"/>
              </a:rPr>
              <a:t> </a:t>
            </a:r>
            <a:endParaRPr lang="en-AU" sz="2000" b="1" u="sng" dirty="0">
              <a:solidFill>
                <a:srgbClr val="0000FF"/>
              </a:solidFill>
              <a:latin typeface="Georgia"/>
            </a:endParaRPr>
          </a:p>
        </p:txBody>
      </p:sp>
      <p:sp>
        <p:nvSpPr>
          <p:cNvPr id="3" name="Oval 4"/>
          <p:cNvSpPr>
            <a:spLocks noChangeArrowheads="1"/>
          </p:cNvSpPr>
          <p:nvPr/>
        </p:nvSpPr>
        <p:spPr bwMode="auto">
          <a:xfrm>
            <a:off x="3313378" y="1198560"/>
            <a:ext cx="1187558" cy="1157220"/>
          </a:xfrm>
          <a:prstGeom prst="ellipse">
            <a:avLst/>
          </a:prstGeom>
          <a:solidFill>
            <a:srgbClr val="0000FF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en-US" dirty="0">
              <a:latin typeface="Georgia"/>
            </a:endParaRPr>
          </a:p>
        </p:txBody>
      </p:sp>
      <p:sp>
        <p:nvSpPr>
          <p:cNvPr id="4" name="Oval 5"/>
          <p:cNvSpPr>
            <a:spLocks noChangeArrowheads="1"/>
          </p:cNvSpPr>
          <p:nvPr/>
        </p:nvSpPr>
        <p:spPr bwMode="auto">
          <a:xfrm>
            <a:off x="4151578" y="1198560"/>
            <a:ext cx="1187558" cy="1157220"/>
          </a:xfrm>
          <a:prstGeom prst="ellipse">
            <a:avLst/>
          </a:prstGeom>
          <a:solidFill>
            <a:srgbClr val="0000FF"/>
          </a:solidFill>
          <a:ln w="9525">
            <a:noFill/>
            <a:round/>
            <a:headEnd/>
            <a:tailEnd/>
          </a:ln>
          <a:effectLst/>
          <a:extLst/>
        </p:spPr>
        <p:txBody>
          <a:bodyPr wrap="none" anchor="ctr"/>
          <a:lstStyle/>
          <a:p>
            <a:endParaRPr lang="en-US" dirty="0">
              <a:latin typeface="Georgia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76200" y="2406993"/>
            <a:ext cx="9067800" cy="1938992"/>
            <a:chOff x="76200" y="2406993"/>
            <a:chExt cx="9067800" cy="1938992"/>
          </a:xfrm>
        </p:grpSpPr>
        <p:sp>
          <p:nvSpPr>
            <p:cNvPr id="5" name="Text Box 3"/>
            <p:cNvSpPr txBox="1">
              <a:spLocks noChangeArrowheads="1"/>
            </p:cNvSpPr>
            <p:nvPr/>
          </p:nvSpPr>
          <p:spPr bwMode="auto">
            <a:xfrm>
              <a:off x="76200" y="2406993"/>
              <a:ext cx="9067800" cy="19389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AU" dirty="0" smtClean="0">
                  <a:solidFill>
                    <a:srgbClr val="000000"/>
                  </a:solidFill>
                  <a:latin typeface="Georgia"/>
                  <a:cs typeface="Georgia"/>
                </a:rPr>
                <a:t> </a:t>
              </a:r>
              <a:r>
                <a:rPr lang="en-AU" b="1" dirty="0" smtClean="0">
                  <a:solidFill>
                    <a:srgbClr val="000000"/>
                  </a:solidFill>
                  <a:latin typeface="Georgia"/>
                  <a:cs typeface="Georgia"/>
                </a:rPr>
                <a:t>Basic assumption: </a:t>
              </a:r>
            </a:p>
            <a:p>
              <a:pPr eaLnBrk="1" hangingPunct="1">
                <a:buFontTx/>
                <a:buChar char="•"/>
              </a:pPr>
              <a:r>
                <a:rPr lang="en-AU" dirty="0">
                  <a:solidFill>
                    <a:srgbClr val="000000"/>
                  </a:solidFill>
                  <a:latin typeface="Georgia"/>
                  <a:cs typeface="Georgia"/>
                </a:rPr>
                <a:t> </a:t>
              </a:r>
              <a:r>
                <a:rPr lang="en-AU" dirty="0" smtClean="0">
                  <a:solidFill>
                    <a:srgbClr val="000000"/>
                  </a:solidFill>
                  <a:latin typeface="Georgia"/>
                  <a:cs typeface="Georgia"/>
                </a:rPr>
                <a:t>The bond </a:t>
              </a:r>
              <a:r>
                <a:rPr lang="en-AU" dirty="0">
                  <a:solidFill>
                    <a:srgbClr val="000000"/>
                  </a:solidFill>
                  <a:latin typeface="Georgia"/>
                  <a:cs typeface="Georgia"/>
                </a:rPr>
                <a:t>between</a:t>
              </a:r>
              <a:r>
                <a:rPr lang="en-AU" dirty="0" smtClean="0">
                  <a:solidFill>
                    <a:srgbClr val="000000"/>
                  </a:solidFill>
                  <a:latin typeface="Georgia"/>
                  <a:cs typeface="Georgia"/>
                </a:rPr>
                <a:t> two atom behaves </a:t>
              </a:r>
              <a:r>
                <a:rPr lang="en-AU" dirty="0">
                  <a:solidFill>
                    <a:srgbClr val="000000"/>
                  </a:solidFill>
                  <a:latin typeface="Georgia"/>
                  <a:cs typeface="Georgia"/>
                </a:rPr>
                <a:t>like </a:t>
              </a:r>
              <a:r>
                <a:rPr lang="en-AU" dirty="0" smtClean="0">
                  <a:solidFill>
                    <a:srgbClr val="000000"/>
                  </a:solidFill>
                  <a:latin typeface="Georgia"/>
                  <a:cs typeface="Georgia"/>
                </a:rPr>
                <a:t>spring</a:t>
              </a:r>
            </a:p>
            <a:p>
              <a:pPr eaLnBrk="1" hangingPunct="1">
                <a:buFontTx/>
                <a:buChar char="•"/>
              </a:pPr>
              <a:endParaRPr lang="en-AU" dirty="0">
                <a:solidFill>
                  <a:srgbClr val="0000FF"/>
                </a:solidFill>
                <a:latin typeface="Georgia"/>
                <a:cs typeface="Georgia"/>
              </a:endParaRPr>
            </a:p>
            <a:p>
              <a:pPr eaLnBrk="1" hangingPunct="1">
                <a:buFontTx/>
                <a:buChar char="•"/>
              </a:pPr>
              <a:endParaRPr lang="en-AU" dirty="0" smtClean="0">
                <a:solidFill>
                  <a:srgbClr val="0000FF"/>
                </a:solidFill>
                <a:latin typeface="Georgia"/>
                <a:cs typeface="Georgia"/>
              </a:endParaRPr>
            </a:p>
            <a:p>
              <a:pPr eaLnBrk="1" hangingPunct="1"/>
              <a:endParaRPr lang="en-AU" dirty="0">
                <a:solidFill>
                  <a:srgbClr val="006600"/>
                </a:solidFill>
                <a:latin typeface="Georgia"/>
                <a:cs typeface="Georgia"/>
              </a:endParaRPr>
            </a:p>
          </p:txBody>
        </p:sp>
        <p:sp>
          <p:nvSpPr>
            <p:cNvPr id="6" name="Oval 4"/>
            <p:cNvSpPr>
              <a:spLocks noChangeArrowheads="1"/>
            </p:cNvSpPr>
            <p:nvPr/>
          </p:nvSpPr>
          <p:spPr bwMode="auto">
            <a:xfrm>
              <a:off x="2438400" y="3498150"/>
              <a:ext cx="533400" cy="5334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th-TH"/>
            </a:p>
          </p:txBody>
        </p:sp>
        <p:sp>
          <p:nvSpPr>
            <p:cNvPr id="7" name="Oval 6"/>
            <p:cNvSpPr>
              <a:spLocks noChangeArrowheads="1"/>
            </p:cNvSpPr>
            <p:nvPr/>
          </p:nvSpPr>
          <p:spPr bwMode="auto">
            <a:xfrm>
              <a:off x="5257800" y="3498150"/>
              <a:ext cx="533400" cy="5334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th-TH"/>
            </a:p>
          </p:txBody>
        </p:sp>
        <p:sp>
          <p:nvSpPr>
            <p:cNvPr id="8" name="Rectangle 7"/>
            <p:cNvSpPr>
              <a:spLocks noChangeArrowheads="1"/>
            </p:cNvSpPr>
            <p:nvPr/>
          </p:nvSpPr>
          <p:spPr bwMode="auto">
            <a:xfrm>
              <a:off x="2971800" y="3612450"/>
              <a:ext cx="2286000" cy="304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th-TH"/>
            </a:p>
          </p:txBody>
        </p:sp>
        <p:sp>
          <p:nvSpPr>
            <p:cNvPr id="9" name="Freeform 10"/>
            <p:cNvSpPr>
              <a:spLocks/>
            </p:cNvSpPr>
            <p:nvPr/>
          </p:nvSpPr>
          <p:spPr bwMode="auto">
            <a:xfrm>
              <a:off x="2971800" y="3625150"/>
              <a:ext cx="2286000" cy="279400"/>
            </a:xfrm>
            <a:custGeom>
              <a:avLst/>
              <a:gdLst>
                <a:gd name="T0" fmla="*/ 0 w 1440"/>
                <a:gd name="T1" fmla="*/ 161289994 h 176"/>
                <a:gd name="T2" fmla="*/ 120967509 w 1440"/>
                <a:gd name="T3" fmla="*/ 40322498 h 176"/>
                <a:gd name="T4" fmla="*/ 483870034 w 1440"/>
                <a:gd name="T5" fmla="*/ 403224959 h 176"/>
                <a:gd name="T6" fmla="*/ 725804952 w 1440"/>
                <a:gd name="T7" fmla="*/ 40322498 h 176"/>
                <a:gd name="T8" fmla="*/ 1088707528 w 1440"/>
                <a:gd name="T9" fmla="*/ 403224959 h 176"/>
                <a:gd name="T10" fmla="*/ 1330642446 w 1440"/>
                <a:gd name="T11" fmla="*/ 40322498 h 176"/>
                <a:gd name="T12" fmla="*/ 1693545219 w 1440"/>
                <a:gd name="T13" fmla="*/ 403224959 h 176"/>
                <a:gd name="T14" fmla="*/ 1935480137 w 1440"/>
                <a:gd name="T15" fmla="*/ 40322498 h 176"/>
                <a:gd name="T16" fmla="*/ 2147483647 w 1440"/>
                <a:gd name="T17" fmla="*/ 403224959 h 176"/>
                <a:gd name="T18" fmla="*/ 2147483647 w 1440"/>
                <a:gd name="T19" fmla="*/ 40322498 h 176"/>
                <a:gd name="T20" fmla="*/ 2147483647 w 1440"/>
                <a:gd name="T21" fmla="*/ 403224959 h 176"/>
                <a:gd name="T22" fmla="*/ 2147483647 w 1440"/>
                <a:gd name="T23" fmla="*/ 40322498 h 176"/>
                <a:gd name="T24" fmla="*/ 2147483647 w 1440"/>
                <a:gd name="T25" fmla="*/ 403224959 h 176"/>
                <a:gd name="T26" fmla="*/ 2147483647 w 1440"/>
                <a:gd name="T27" fmla="*/ 282257501 h 17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1440"/>
                <a:gd name="T43" fmla="*/ 0 h 176"/>
                <a:gd name="T44" fmla="*/ 1440 w 1440"/>
                <a:gd name="T45" fmla="*/ 176 h 17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1440" h="176">
                  <a:moveTo>
                    <a:pt x="0" y="64"/>
                  </a:moveTo>
                  <a:cubicBezTo>
                    <a:pt x="8" y="32"/>
                    <a:pt x="16" y="0"/>
                    <a:pt x="48" y="16"/>
                  </a:cubicBezTo>
                  <a:cubicBezTo>
                    <a:pt x="80" y="32"/>
                    <a:pt x="152" y="160"/>
                    <a:pt x="192" y="160"/>
                  </a:cubicBezTo>
                  <a:cubicBezTo>
                    <a:pt x="232" y="160"/>
                    <a:pt x="248" y="16"/>
                    <a:pt x="288" y="16"/>
                  </a:cubicBezTo>
                  <a:cubicBezTo>
                    <a:pt x="328" y="16"/>
                    <a:pt x="392" y="160"/>
                    <a:pt x="432" y="160"/>
                  </a:cubicBezTo>
                  <a:cubicBezTo>
                    <a:pt x="472" y="160"/>
                    <a:pt x="488" y="16"/>
                    <a:pt x="528" y="16"/>
                  </a:cubicBezTo>
                  <a:cubicBezTo>
                    <a:pt x="568" y="16"/>
                    <a:pt x="632" y="160"/>
                    <a:pt x="672" y="160"/>
                  </a:cubicBezTo>
                  <a:cubicBezTo>
                    <a:pt x="712" y="160"/>
                    <a:pt x="728" y="16"/>
                    <a:pt x="768" y="16"/>
                  </a:cubicBezTo>
                  <a:cubicBezTo>
                    <a:pt x="808" y="16"/>
                    <a:pt x="872" y="160"/>
                    <a:pt x="912" y="160"/>
                  </a:cubicBezTo>
                  <a:cubicBezTo>
                    <a:pt x="952" y="160"/>
                    <a:pt x="968" y="16"/>
                    <a:pt x="1008" y="16"/>
                  </a:cubicBezTo>
                  <a:cubicBezTo>
                    <a:pt x="1048" y="16"/>
                    <a:pt x="1112" y="160"/>
                    <a:pt x="1152" y="160"/>
                  </a:cubicBezTo>
                  <a:cubicBezTo>
                    <a:pt x="1192" y="160"/>
                    <a:pt x="1208" y="16"/>
                    <a:pt x="1248" y="16"/>
                  </a:cubicBezTo>
                  <a:cubicBezTo>
                    <a:pt x="1288" y="16"/>
                    <a:pt x="1360" y="144"/>
                    <a:pt x="1392" y="160"/>
                  </a:cubicBezTo>
                  <a:cubicBezTo>
                    <a:pt x="1424" y="176"/>
                    <a:pt x="1432" y="120"/>
                    <a:pt x="1440" y="112"/>
                  </a:cubicBezTo>
                </a:path>
              </a:pathLst>
            </a:custGeom>
            <a:noFill/>
            <a:ln w="76200">
              <a:solidFill>
                <a:srgbClr val="D6009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dirty="0">
                <a:latin typeface="Georgia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5207" y="3924421"/>
            <a:ext cx="8232692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Tx/>
              <a:buChar char="•"/>
            </a:pPr>
            <a:endParaRPr lang="en-AU" sz="2400" dirty="0" smtClean="0">
              <a:solidFill>
                <a:srgbClr val="000000"/>
              </a:solidFill>
              <a:latin typeface="Georgia"/>
              <a:cs typeface="Georgia"/>
            </a:endParaRPr>
          </a:p>
          <a:p>
            <a:pPr>
              <a:buFontTx/>
              <a:buChar char="•"/>
            </a:pPr>
            <a:r>
              <a:rPr lang="en-AU" sz="2400" dirty="0" smtClean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lang="en-AU" sz="2400" b="1" dirty="0" smtClean="0">
                <a:solidFill>
                  <a:srgbClr val="000000"/>
                </a:solidFill>
                <a:latin typeface="Georgia"/>
                <a:cs typeface="Georgia"/>
              </a:rPr>
              <a:t>Harmonic oscillator approximation:</a:t>
            </a:r>
            <a:r>
              <a:rPr lang="en-AU" sz="2400" dirty="0" smtClean="0">
                <a:solidFill>
                  <a:srgbClr val="000000"/>
                </a:solidFill>
                <a:latin typeface="Georgia"/>
                <a:cs typeface="Georgia"/>
              </a:rPr>
              <a:t> Hooke</a:t>
            </a:r>
            <a:r>
              <a:rPr lang="ja-JP" altLang="en-AU" sz="2400" dirty="0" smtClean="0">
                <a:solidFill>
                  <a:srgbClr val="000000"/>
                </a:solidFill>
                <a:latin typeface="Georgia"/>
                <a:cs typeface="Georgia"/>
              </a:rPr>
              <a:t>’</a:t>
            </a:r>
            <a:r>
              <a:rPr lang="en-AU" sz="2400" dirty="0" smtClean="0">
                <a:solidFill>
                  <a:srgbClr val="000000"/>
                </a:solidFill>
                <a:latin typeface="Georgia"/>
                <a:cs typeface="Georgia"/>
              </a:rPr>
              <a:t>s Law</a:t>
            </a:r>
          </a:p>
          <a:p>
            <a:pPr>
              <a:buFontTx/>
              <a:buChar char="•"/>
            </a:pPr>
            <a:endParaRPr lang="en-AU" sz="2400" dirty="0" smtClean="0">
              <a:solidFill>
                <a:srgbClr val="006600"/>
              </a:solidFill>
              <a:latin typeface="Georgia"/>
              <a:cs typeface="Georgia"/>
            </a:endParaRPr>
          </a:p>
          <a:p>
            <a:pPr lvl="4"/>
            <a:r>
              <a:rPr lang="en-AU" sz="2400" dirty="0" smtClean="0">
                <a:solidFill>
                  <a:srgbClr val="006600"/>
                </a:solidFill>
                <a:latin typeface="Georgia"/>
                <a:cs typeface="Georgia"/>
              </a:rPr>
              <a:t>  </a:t>
            </a:r>
            <a:r>
              <a:rPr lang="en-AU" sz="2400" i="1" dirty="0" smtClean="0">
                <a:solidFill>
                  <a:srgbClr val="000000"/>
                </a:solidFill>
                <a:latin typeface="Georgia"/>
                <a:cs typeface="Georgia"/>
              </a:rPr>
              <a:t>F</a:t>
            </a:r>
            <a:r>
              <a:rPr lang="en-AU" sz="2400" dirty="0" smtClean="0">
                <a:solidFill>
                  <a:srgbClr val="000000"/>
                </a:solidFill>
                <a:latin typeface="Georgia"/>
                <a:cs typeface="Georgia"/>
              </a:rPr>
              <a:t>  =  – </a:t>
            </a:r>
            <a:r>
              <a:rPr lang="en-AU" sz="2400" i="1" dirty="0" smtClean="0">
                <a:solidFill>
                  <a:srgbClr val="000000"/>
                </a:solidFill>
                <a:latin typeface="Georgia"/>
                <a:cs typeface="Georgia"/>
              </a:rPr>
              <a:t>k</a:t>
            </a:r>
            <a:r>
              <a:rPr lang="en-AU" sz="2400" dirty="0" smtClean="0">
                <a:solidFill>
                  <a:srgbClr val="000000"/>
                </a:solidFill>
                <a:latin typeface="Georgia"/>
                <a:cs typeface="Georgia"/>
              </a:rPr>
              <a:t>(</a:t>
            </a:r>
            <a:r>
              <a:rPr lang="en-AU" sz="2400" i="1" dirty="0" smtClean="0">
                <a:solidFill>
                  <a:srgbClr val="000000"/>
                </a:solidFill>
                <a:latin typeface="Georgia"/>
                <a:cs typeface="Georgia"/>
              </a:rPr>
              <a:t>r</a:t>
            </a:r>
            <a:r>
              <a:rPr lang="en-AU" sz="2400" dirty="0" smtClean="0">
                <a:solidFill>
                  <a:srgbClr val="000000"/>
                </a:solidFill>
                <a:latin typeface="Georgia"/>
                <a:cs typeface="Georgia"/>
              </a:rPr>
              <a:t> – </a:t>
            </a:r>
            <a:r>
              <a:rPr lang="en-AU" sz="2400" i="1" dirty="0" err="1" smtClean="0">
                <a:solidFill>
                  <a:srgbClr val="000000"/>
                </a:solidFill>
                <a:latin typeface="Georgia"/>
                <a:cs typeface="Georgia"/>
              </a:rPr>
              <a:t>r</a:t>
            </a:r>
            <a:r>
              <a:rPr lang="en-AU" sz="2400" i="1" baseline="-25000" dirty="0" err="1" smtClean="0">
                <a:solidFill>
                  <a:srgbClr val="000000"/>
                </a:solidFill>
                <a:latin typeface="Georgia"/>
                <a:cs typeface="Georgia"/>
              </a:rPr>
              <a:t>eq</a:t>
            </a:r>
            <a:r>
              <a:rPr lang="en-AU" sz="2400" dirty="0" smtClean="0">
                <a:solidFill>
                  <a:srgbClr val="000000"/>
                </a:solidFill>
                <a:latin typeface="Georgia"/>
                <a:cs typeface="Georgia"/>
              </a:rPr>
              <a:t>)		k is the force constant</a:t>
            </a:r>
          </a:p>
          <a:p>
            <a:pPr lvl="4"/>
            <a:endParaRPr lang="en-AU" sz="2400" dirty="0" smtClean="0">
              <a:solidFill>
                <a:srgbClr val="000000"/>
              </a:solidFill>
              <a:latin typeface="Georgia"/>
              <a:cs typeface="Georgia"/>
            </a:endParaRPr>
          </a:p>
          <a:p>
            <a:pPr lvl="4"/>
            <a:r>
              <a:rPr lang="en-AU" sz="2400" dirty="0" smtClean="0">
                <a:solidFill>
                  <a:srgbClr val="000000"/>
                </a:solidFill>
                <a:latin typeface="Georgia"/>
                <a:cs typeface="Georgia"/>
              </a:rPr>
              <a:t>E</a:t>
            </a:r>
            <a:r>
              <a:rPr lang="en-AU" sz="2400" baseline="-25000" dirty="0" smtClean="0">
                <a:solidFill>
                  <a:srgbClr val="000000"/>
                </a:solidFill>
                <a:latin typeface="Georgia"/>
                <a:cs typeface="Georgia"/>
              </a:rPr>
              <a:t>PE</a:t>
            </a:r>
            <a:r>
              <a:rPr lang="en-AU" sz="2400" dirty="0" smtClean="0">
                <a:solidFill>
                  <a:srgbClr val="000000"/>
                </a:solidFill>
                <a:latin typeface="Georgia"/>
                <a:cs typeface="Georgia"/>
              </a:rPr>
              <a:t> = ½ </a:t>
            </a:r>
            <a:r>
              <a:rPr lang="en-AU" sz="2400" i="1" dirty="0" smtClean="0">
                <a:solidFill>
                  <a:srgbClr val="000000"/>
                </a:solidFill>
                <a:latin typeface="Georgia"/>
                <a:cs typeface="Georgia"/>
              </a:rPr>
              <a:t>k </a:t>
            </a:r>
            <a:r>
              <a:rPr lang="en-AU" sz="2400" dirty="0" smtClean="0">
                <a:solidFill>
                  <a:srgbClr val="000000"/>
                </a:solidFill>
                <a:latin typeface="Georgia"/>
                <a:cs typeface="Georgia"/>
              </a:rPr>
              <a:t>(</a:t>
            </a:r>
            <a:r>
              <a:rPr lang="en-AU" sz="2400" i="1" dirty="0" smtClean="0">
                <a:solidFill>
                  <a:srgbClr val="000000"/>
                </a:solidFill>
                <a:latin typeface="Georgia"/>
                <a:cs typeface="Georgia"/>
              </a:rPr>
              <a:t>r</a:t>
            </a:r>
            <a:r>
              <a:rPr lang="en-AU" sz="2400" dirty="0" smtClean="0">
                <a:solidFill>
                  <a:srgbClr val="000000"/>
                </a:solidFill>
                <a:latin typeface="Georgia"/>
                <a:cs typeface="Georgia"/>
              </a:rPr>
              <a:t> – </a:t>
            </a:r>
            <a:r>
              <a:rPr lang="en-AU" sz="2400" i="1" dirty="0" smtClean="0">
                <a:solidFill>
                  <a:srgbClr val="000000"/>
                </a:solidFill>
                <a:latin typeface="Georgia"/>
                <a:cs typeface="Georgia"/>
              </a:rPr>
              <a:t>r</a:t>
            </a:r>
            <a:r>
              <a:rPr lang="en-AU" sz="2400" i="1" baseline="-25000" dirty="0" smtClean="0">
                <a:solidFill>
                  <a:srgbClr val="000000"/>
                </a:solidFill>
                <a:latin typeface="Georgia"/>
                <a:cs typeface="Georgia"/>
              </a:rPr>
              <a:t>eq</a:t>
            </a:r>
            <a:r>
              <a:rPr lang="en-AU" sz="2400" dirty="0" smtClean="0">
                <a:solidFill>
                  <a:srgbClr val="000000"/>
                </a:solidFill>
                <a:latin typeface="Georgia"/>
                <a:cs typeface="Georgia"/>
              </a:rPr>
              <a:t>)</a:t>
            </a:r>
            <a:r>
              <a:rPr lang="en-AU" sz="2400" baseline="30000" dirty="0" smtClean="0">
                <a:solidFill>
                  <a:srgbClr val="000000"/>
                </a:solidFill>
                <a:latin typeface="Georgia"/>
                <a:cs typeface="Georgia"/>
              </a:rPr>
              <a:t>2</a:t>
            </a:r>
            <a:r>
              <a:rPr lang="en-AU" sz="2400" dirty="0" smtClean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endParaRPr lang="en-US" sz="2400" dirty="0">
              <a:solidFill>
                <a:srgbClr val="000000"/>
              </a:solidFill>
              <a:latin typeface="Georgia"/>
              <a:cs typeface="Georgia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932303" y="619779"/>
            <a:ext cx="810698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2400" b="1" dirty="0" err="1" smtClean="0">
                <a:latin typeface="Georgia"/>
              </a:rPr>
              <a:t>HCl</a:t>
            </a:r>
            <a:r>
              <a:rPr lang="en-AU" sz="2400" b="1" dirty="0" smtClean="0">
                <a:latin typeface="Georgia"/>
              </a:rPr>
              <a:t>: </a:t>
            </a:r>
            <a:r>
              <a:rPr lang="en-AU" sz="2400" dirty="0" smtClean="0">
                <a:latin typeface="Georgia"/>
              </a:rPr>
              <a:t>A </a:t>
            </a:r>
            <a:r>
              <a:rPr lang="en-AU" sz="2400" dirty="0">
                <a:latin typeface="Georgia"/>
              </a:rPr>
              <a:t>diatomic molecule with permanent dipole moment</a:t>
            </a:r>
            <a:endParaRPr lang="en-US" sz="2400" dirty="0">
              <a:latin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39047328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6667 2.65353E-6 L 0.0 2.65353E-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33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35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75 2.65353E-6 L 0.00417 2.65353E-6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4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1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905305" y="0"/>
            <a:ext cx="8220286" cy="10086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u="sng" dirty="0" smtClean="0">
                <a:solidFill>
                  <a:srgbClr val="0000FF"/>
                </a:solidFill>
                <a:latin typeface="Georgia"/>
                <a:ea typeface="+mj-ea"/>
                <a:cs typeface="+mj-cs"/>
              </a:rPr>
              <a:t>The chemical bond as a simple harmonic oscillator </a:t>
            </a:r>
            <a:endParaRPr kumimoji="0" lang="en-US" sz="2400" b="1" i="0" u="sng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Georgia"/>
              <a:ea typeface="+mj-ea"/>
              <a:cs typeface="+mj-cs"/>
            </a:endParaRPr>
          </a:p>
        </p:txBody>
      </p:sp>
      <p:pic>
        <p:nvPicPr>
          <p:cNvPr id="29" name="Picture 2"/>
          <p:cNvPicPr>
            <a:picLocks noChangeAspect="1" noChangeArrowheads="1"/>
          </p:cNvPicPr>
          <p:nvPr/>
        </p:nvPicPr>
        <p:blipFill rotWithShape="1">
          <a:blip r:embed="rId3"/>
          <a:srcRect l="2439" t="20880" r="63952" b="25734"/>
          <a:stretch/>
        </p:blipFill>
        <p:spPr bwMode="auto">
          <a:xfrm>
            <a:off x="324278" y="1648134"/>
            <a:ext cx="3088451" cy="36612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TextBox 2"/>
          <p:cNvSpPr txBox="1"/>
          <p:nvPr/>
        </p:nvSpPr>
        <p:spPr>
          <a:xfrm>
            <a:off x="535849" y="5309419"/>
            <a:ext cx="408852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Georgia"/>
                <a:cs typeface="Georgia"/>
              </a:rPr>
              <a:t>SHO:</a:t>
            </a:r>
            <a:r>
              <a:rPr lang="en-US" sz="2400" dirty="0" smtClean="0">
                <a:latin typeface="Georgia"/>
                <a:cs typeface="Georgia"/>
              </a:rPr>
              <a:t> a good approximation </a:t>
            </a:r>
          </a:p>
          <a:p>
            <a:r>
              <a:rPr lang="en-US" sz="2400" dirty="0" smtClean="0">
                <a:latin typeface="Georgia"/>
                <a:cs typeface="Georgia"/>
              </a:rPr>
              <a:t>for small displacements</a:t>
            </a:r>
            <a:endParaRPr lang="en-US" sz="2400" dirty="0">
              <a:latin typeface="Georgi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16876921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905305" y="0"/>
            <a:ext cx="8220286" cy="10086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u="sng" dirty="0" smtClean="0">
                <a:solidFill>
                  <a:srgbClr val="0000FF"/>
                </a:solidFill>
                <a:latin typeface="Georgia"/>
                <a:ea typeface="+mj-ea"/>
                <a:cs typeface="+mj-cs"/>
              </a:rPr>
              <a:t>The chemical bond as a simple harmonic oscillator </a:t>
            </a:r>
            <a:endParaRPr kumimoji="0" lang="en-US" sz="2400" b="1" i="0" u="sng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Georgia"/>
              <a:ea typeface="+mj-ea"/>
              <a:cs typeface="+mj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5849" y="5309419"/>
            <a:ext cx="408852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Georgia"/>
                <a:cs typeface="Georgia"/>
              </a:rPr>
              <a:t>SHO:</a:t>
            </a:r>
            <a:r>
              <a:rPr lang="en-US" sz="2400" dirty="0" smtClean="0">
                <a:latin typeface="Georgia"/>
                <a:cs typeface="Georgia"/>
              </a:rPr>
              <a:t> a good approximation </a:t>
            </a:r>
          </a:p>
          <a:p>
            <a:r>
              <a:rPr lang="en-US" sz="2400" dirty="0" smtClean="0">
                <a:latin typeface="Georgia"/>
                <a:cs typeface="Georgia"/>
              </a:rPr>
              <a:t>for small displacements</a:t>
            </a:r>
            <a:endParaRPr lang="en-US" sz="2400" dirty="0">
              <a:latin typeface="Georgia"/>
              <a:cs typeface="Georgi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318147" y="988380"/>
            <a:ext cx="33201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Georgia"/>
                <a:cs typeface="Georgia"/>
              </a:rPr>
              <a:t>Parabolic potential:</a:t>
            </a:r>
            <a:endParaRPr lang="en-US" sz="2400" dirty="0">
              <a:latin typeface="Georgia"/>
              <a:cs typeface="Georgia"/>
            </a:endParaRP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54080270"/>
              </p:ext>
            </p:extLst>
          </p:nvPr>
        </p:nvGraphicFramePr>
        <p:xfrm>
          <a:off x="6638925" y="858838"/>
          <a:ext cx="1690688" cy="833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306" name="Equation" r:id="rId4" imgW="800100" imgH="393700" progId="Equation.3">
                  <p:embed/>
                </p:oleObj>
              </mc:Choice>
              <mc:Fallback>
                <p:oleObj name="Equation" r:id="rId4" imgW="800100" imgH="393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638925" y="858838"/>
                        <a:ext cx="1690688" cy="8334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3348939" y="1681178"/>
            <a:ext cx="37490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Georgia"/>
                <a:cs typeface="Georgia"/>
              </a:rPr>
              <a:t>Schrödinger equation:</a:t>
            </a:r>
            <a:endParaRPr lang="en-US" sz="2400" dirty="0">
              <a:latin typeface="Georgia"/>
              <a:cs typeface="Georgia"/>
            </a:endParaRPr>
          </a:p>
        </p:txBody>
      </p:sp>
      <p:graphicFrame>
        <p:nvGraphicFramePr>
          <p:cNvPr id="19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47784093"/>
              </p:ext>
            </p:extLst>
          </p:nvPr>
        </p:nvGraphicFramePr>
        <p:xfrm>
          <a:off x="4908550" y="2249488"/>
          <a:ext cx="3325813" cy="995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307" name="Equation" r:id="rId6" imgW="1574800" imgH="469900" progId="Equation.3">
                  <p:embed/>
                </p:oleObj>
              </mc:Choice>
              <mc:Fallback>
                <p:oleObj name="Equation" r:id="rId6" imgW="1574800" imgH="469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908550" y="2249488"/>
                        <a:ext cx="3325813" cy="9953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3" name="Picture 2" descr="figure 12-16.jpg                                               0002E20Aprojects                       B63F1671: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843" y="1008668"/>
            <a:ext cx="2429842" cy="3726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3324473" y="3210133"/>
            <a:ext cx="389511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Georgia"/>
                <a:cs typeface="Georgia"/>
              </a:rPr>
              <a:t>Boundary condition: </a:t>
            </a:r>
          </a:p>
          <a:p>
            <a:r>
              <a:rPr lang="en-US" sz="2400" b="1" dirty="0">
                <a:latin typeface="Georgia"/>
                <a:ea typeface="Lucida Grande"/>
                <a:cs typeface="Georgia"/>
              </a:rPr>
              <a:t>	</a:t>
            </a:r>
            <a:r>
              <a:rPr lang="en-US" sz="2400" b="1" dirty="0" smtClean="0">
                <a:latin typeface="Georgia"/>
                <a:ea typeface="Lucida Grande"/>
                <a:cs typeface="Georgia"/>
              </a:rPr>
              <a:t>		   </a:t>
            </a:r>
            <a:r>
              <a:rPr lang="en-US" sz="2400" i="1" dirty="0" err="1" smtClean="0">
                <a:latin typeface="Symbol" charset="2"/>
                <a:ea typeface="Lucida Grande"/>
                <a:cs typeface="Symbol" charset="2"/>
              </a:rPr>
              <a:t>ψ</a:t>
            </a:r>
            <a:r>
              <a:rPr lang="en-US" sz="2400" dirty="0" smtClean="0">
                <a:latin typeface="Symbol" charset="2"/>
                <a:ea typeface="Lucida Grande"/>
                <a:cs typeface="Symbol" charset="2"/>
              </a:rPr>
              <a:t> = 0</a:t>
            </a:r>
            <a:r>
              <a:rPr lang="en-US" sz="2400" dirty="0" smtClean="0">
                <a:latin typeface="Georgia"/>
                <a:ea typeface="Lucida Grande"/>
                <a:cs typeface="Georgia"/>
              </a:rPr>
              <a:t> at </a:t>
            </a:r>
            <a:r>
              <a:rPr lang="en-US" sz="2400" i="1" dirty="0" smtClean="0">
                <a:latin typeface="Georgia"/>
                <a:ea typeface="Lucida Grande"/>
                <a:cs typeface="Georgia"/>
              </a:rPr>
              <a:t>x</a:t>
            </a:r>
            <a:r>
              <a:rPr lang="en-US" sz="2400" dirty="0" smtClean="0">
                <a:latin typeface="Georgia"/>
                <a:ea typeface="Lucida Grande"/>
                <a:cs typeface="Georgia"/>
              </a:rPr>
              <a:t> = </a:t>
            </a:r>
            <a:r>
              <a:rPr lang="en-US" sz="2400" u="sng" dirty="0" smtClean="0">
                <a:latin typeface="Georgia"/>
                <a:ea typeface="Lucida Grande"/>
                <a:cs typeface="Georgia"/>
              </a:rPr>
              <a:t>+</a:t>
            </a:r>
            <a:r>
              <a:rPr lang="en-US" sz="2400" dirty="0" smtClean="0">
                <a:latin typeface="Georgia"/>
                <a:ea typeface="Lucida Grande"/>
                <a:cs typeface="Georgia"/>
              </a:rPr>
              <a:t> </a:t>
            </a:r>
            <a:r>
              <a:rPr lang="en-US" sz="2400" dirty="0">
                <a:latin typeface="Georgia"/>
                <a:ea typeface="Lucida Grande"/>
                <a:cs typeface="Georgia"/>
              </a:rPr>
              <a:t>∞</a:t>
            </a:r>
            <a:r>
              <a:rPr lang="en-US" sz="2400" dirty="0" smtClean="0">
                <a:latin typeface="Georgia"/>
                <a:ea typeface="Lucida Grande"/>
                <a:cs typeface="Georgia"/>
              </a:rPr>
              <a:t> </a:t>
            </a:r>
            <a:endParaRPr lang="en-US" sz="2400" dirty="0">
              <a:latin typeface="Georgi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10294647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figure 12-22.jpg                                               0002E20Aprojects                       B63F1671: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4724" y="3896105"/>
            <a:ext cx="4104160" cy="2462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 txBox="1">
            <a:spLocks/>
          </p:cNvSpPr>
          <p:nvPr/>
        </p:nvSpPr>
        <p:spPr>
          <a:xfrm>
            <a:off x="905305" y="0"/>
            <a:ext cx="8220286" cy="10086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u="sng" dirty="0" smtClean="0">
                <a:solidFill>
                  <a:srgbClr val="0000FF"/>
                </a:solidFill>
                <a:latin typeface="Georgia"/>
                <a:ea typeface="+mj-ea"/>
                <a:cs typeface="+mj-cs"/>
              </a:rPr>
              <a:t>The chemical bond as a simple harmonic oscillator </a:t>
            </a:r>
            <a:endParaRPr kumimoji="0" lang="en-US" sz="2400" b="1" i="0" u="sng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Georgia"/>
              <a:ea typeface="+mj-ea"/>
              <a:cs typeface="+mj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5849" y="5309419"/>
            <a:ext cx="408852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Georgia"/>
                <a:cs typeface="Georgia"/>
              </a:rPr>
              <a:t>SHO:</a:t>
            </a:r>
            <a:r>
              <a:rPr lang="en-US" sz="2400" dirty="0" smtClean="0">
                <a:latin typeface="Georgia"/>
                <a:cs typeface="Georgia"/>
              </a:rPr>
              <a:t> a good approximation </a:t>
            </a:r>
          </a:p>
          <a:p>
            <a:r>
              <a:rPr lang="en-US" sz="2400" dirty="0" smtClean="0">
                <a:latin typeface="Georgia"/>
                <a:cs typeface="Georgia"/>
              </a:rPr>
              <a:t>for small displacements</a:t>
            </a:r>
            <a:endParaRPr lang="en-US" sz="2400" dirty="0">
              <a:latin typeface="Georgia"/>
              <a:cs typeface="Georgi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318147" y="988380"/>
            <a:ext cx="33201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Georgia"/>
                <a:cs typeface="Georgia"/>
              </a:rPr>
              <a:t>Parabolic potential:</a:t>
            </a:r>
            <a:endParaRPr lang="en-US" sz="2400" dirty="0">
              <a:latin typeface="Georgia"/>
              <a:cs typeface="Georgia"/>
            </a:endParaRP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99933964"/>
              </p:ext>
            </p:extLst>
          </p:nvPr>
        </p:nvGraphicFramePr>
        <p:xfrm>
          <a:off x="6638925" y="858838"/>
          <a:ext cx="1690688" cy="833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30" name="Equation" r:id="rId5" imgW="800100" imgH="393700" progId="Equation.3">
                  <p:embed/>
                </p:oleObj>
              </mc:Choice>
              <mc:Fallback>
                <p:oleObj name="Equation" r:id="rId5" imgW="800100" imgH="393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638925" y="858838"/>
                        <a:ext cx="1690688" cy="8334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3348939" y="1681178"/>
            <a:ext cx="37490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Georgia"/>
                <a:cs typeface="Georgia"/>
              </a:rPr>
              <a:t>Schrödinger equation:</a:t>
            </a:r>
            <a:endParaRPr lang="en-US" sz="2400" dirty="0">
              <a:latin typeface="Georgia"/>
              <a:cs typeface="Georgia"/>
            </a:endParaRPr>
          </a:p>
        </p:txBody>
      </p:sp>
      <p:graphicFrame>
        <p:nvGraphicFramePr>
          <p:cNvPr id="19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09732765"/>
              </p:ext>
            </p:extLst>
          </p:nvPr>
        </p:nvGraphicFramePr>
        <p:xfrm>
          <a:off x="4908550" y="2249488"/>
          <a:ext cx="3325813" cy="995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31" name="Equation" r:id="rId7" imgW="1574800" imgH="469900" progId="Equation.3">
                  <p:embed/>
                </p:oleObj>
              </mc:Choice>
              <mc:Fallback>
                <p:oleObj name="Equation" r:id="rId7" imgW="1574800" imgH="469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908550" y="2249488"/>
                        <a:ext cx="3325813" cy="9953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3" name="Picture 2" descr="figure 12-16.jpg                                               0002E20Aprojects                       B63F1671: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843" y="1008668"/>
            <a:ext cx="2429842" cy="3726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3324473" y="3210133"/>
            <a:ext cx="389511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Georgia"/>
                <a:cs typeface="Georgia"/>
              </a:rPr>
              <a:t>Boundary condition: </a:t>
            </a:r>
          </a:p>
          <a:p>
            <a:r>
              <a:rPr lang="en-US" sz="2400" b="1" dirty="0">
                <a:latin typeface="Georgia"/>
                <a:ea typeface="Lucida Grande"/>
                <a:cs typeface="Georgia"/>
              </a:rPr>
              <a:t>	</a:t>
            </a:r>
            <a:r>
              <a:rPr lang="en-US" sz="2400" b="1" dirty="0" smtClean="0">
                <a:latin typeface="Georgia"/>
                <a:ea typeface="Lucida Grande"/>
                <a:cs typeface="Georgia"/>
              </a:rPr>
              <a:t>		   </a:t>
            </a:r>
            <a:r>
              <a:rPr lang="en-US" sz="2400" i="1" dirty="0" err="1" smtClean="0">
                <a:latin typeface="Symbol" charset="2"/>
                <a:ea typeface="Lucida Grande"/>
                <a:cs typeface="Symbol" charset="2"/>
              </a:rPr>
              <a:t>ψ</a:t>
            </a:r>
            <a:r>
              <a:rPr lang="en-US" sz="2400" dirty="0" smtClean="0">
                <a:latin typeface="Symbol" charset="2"/>
                <a:ea typeface="Lucida Grande"/>
                <a:cs typeface="Symbol" charset="2"/>
              </a:rPr>
              <a:t> = 0</a:t>
            </a:r>
            <a:r>
              <a:rPr lang="en-US" sz="2400" dirty="0" smtClean="0">
                <a:latin typeface="Georgia"/>
                <a:ea typeface="Lucida Grande"/>
                <a:cs typeface="Georgia"/>
              </a:rPr>
              <a:t> at </a:t>
            </a:r>
            <a:r>
              <a:rPr lang="en-US" sz="2400" i="1" dirty="0" smtClean="0">
                <a:latin typeface="Georgia"/>
                <a:ea typeface="Lucida Grande"/>
                <a:cs typeface="Georgia"/>
              </a:rPr>
              <a:t>x</a:t>
            </a:r>
            <a:r>
              <a:rPr lang="en-US" sz="2400" dirty="0" smtClean="0">
                <a:latin typeface="Georgia"/>
                <a:ea typeface="Lucida Grande"/>
                <a:cs typeface="Georgia"/>
              </a:rPr>
              <a:t> = </a:t>
            </a:r>
            <a:r>
              <a:rPr lang="en-US" sz="2400" u="sng" dirty="0" smtClean="0">
                <a:latin typeface="Georgia"/>
                <a:ea typeface="Lucida Grande"/>
                <a:cs typeface="Georgia"/>
              </a:rPr>
              <a:t>+</a:t>
            </a:r>
            <a:r>
              <a:rPr lang="en-US" sz="2400" dirty="0" smtClean="0">
                <a:latin typeface="Georgia"/>
                <a:ea typeface="Lucida Grande"/>
                <a:cs typeface="Georgia"/>
              </a:rPr>
              <a:t> </a:t>
            </a:r>
            <a:r>
              <a:rPr lang="en-US" sz="2400" dirty="0">
                <a:latin typeface="Georgia"/>
                <a:ea typeface="Lucida Grande"/>
                <a:cs typeface="Georgia"/>
              </a:rPr>
              <a:t>∞</a:t>
            </a:r>
            <a:r>
              <a:rPr lang="en-US" sz="2400" dirty="0" smtClean="0">
                <a:latin typeface="Georgia"/>
                <a:ea typeface="Lucida Grande"/>
                <a:cs typeface="Georgia"/>
              </a:rPr>
              <a:t> </a:t>
            </a:r>
            <a:endParaRPr lang="en-US" sz="2400" dirty="0">
              <a:latin typeface="Georgia"/>
              <a:cs typeface="Georgia"/>
            </a:endParaRPr>
          </a:p>
        </p:txBody>
      </p:sp>
      <p:pic>
        <p:nvPicPr>
          <p:cNvPr id="10" name="Picture 2" descr="figure 12-17.jpg                                               0002E20Aprojects                       B63F1671: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429" y="954811"/>
            <a:ext cx="2592256" cy="3881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3223563" y="4164013"/>
            <a:ext cx="25995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 err="1" smtClean="0">
                <a:solidFill>
                  <a:srgbClr val="0000FF"/>
                </a:solidFill>
                <a:latin typeface="Georgia"/>
                <a:cs typeface="Georgia"/>
              </a:rPr>
              <a:t>E</a:t>
            </a:r>
            <a:r>
              <a:rPr lang="en-US" sz="2400" b="1" i="1" baseline="-25000" dirty="0" err="1" smtClean="0">
                <a:solidFill>
                  <a:srgbClr val="0000FF"/>
                </a:solidFill>
                <a:latin typeface="Georgia"/>
                <a:cs typeface="Georgia"/>
              </a:rPr>
              <a:t>v</a:t>
            </a:r>
            <a:r>
              <a:rPr lang="en-US" sz="2400" b="1" dirty="0" smtClean="0">
                <a:solidFill>
                  <a:srgbClr val="0000FF"/>
                </a:solidFill>
                <a:latin typeface="Georgia"/>
                <a:cs typeface="Georgia"/>
              </a:rPr>
              <a:t> = (</a:t>
            </a:r>
            <a:r>
              <a:rPr lang="en-US" sz="2400" b="1" i="1" dirty="0" smtClean="0">
                <a:solidFill>
                  <a:srgbClr val="0000FF"/>
                </a:solidFill>
                <a:latin typeface="Georgia"/>
                <a:cs typeface="Georgia"/>
              </a:rPr>
              <a:t>v </a:t>
            </a:r>
            <a:r>
              <a:rPr lang="en-US" sz="2400" b="1" dirty="0" smtClean="0">
                <a:solidFill>
                  <a:srgbClr val="0000FF"/>
                </a:solidFill>
                <a:latin typeface="Georgia"/>
                <a:cs typeface="Georgia"/>
              </a:rPr>
              <a:t>+ ½)</a:t>
            </a:r>
            <a:r>
              <a:rPr lang="en-US" sz="2400" b="1" i="1" dirty="0" err="1" smtClean="0">
                <a:solidFill>
                  <a:srgbClr val="0000FF"/>
                </a:solidFill>
                <a:latin typeface="Lucida Grande"/>
                <a:ea typeface="Lucida Grande"/>
                <a:cs typeface="Lucida Grande"/>
              </a:rPr>
              <a:t>ħω</a:t>
            </a:r>
            <a:endParaRPr lang="en-US" sz="2400" b="1" dirty="0">
              <a:solidFill>
                <a:srgbClr val="0000FF"/>
              </a:solidFill>
              <a:latin typeface="Georgi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40508109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figure 12-17.jpg                                               0002E20Aprojects                       B63F1671: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429" y="954811"/>
            <a:ext cx="2592256" cy="3881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ounded Rectangular Callout 4"/>
          <p:cNvSpPr/>
          <p:nvPr/>
        </p:nvSpPr>
        <p:spPr>
          <a:xfrm flipV="1">
            <a:off x="645172" y="4933420"/>
            <a:ext cx="2107790" cy="675499"/>
          </a:xfrm>
          <a:prstGeom prst="wedgeRoundRectCallout">
            <a:avLst>
              <a:gd name="adj1" fmla="val 4808"/>
              <a:gd name="adj2" fmla="val 174500"/>
              <a:gd name="adj3" fmla="val 16667"/>
            </a:avLst>
          </a:prstGeom>
          <a:solidFill>
            <a:srgbClr val="CCFFCC">
              <a:alpha val="25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/>
          <p:cNvSpPr/>
          <p:nvPr/>
        </p:nvSpPr>
        <p:spPr>
          <a:xfrm>
            <a:off x="4854444" y="2160809"/>
            <a:ext cx="729628" cy="599018"/>
          </a:xfrm>
          <a:prstGeom prst="rightArrow">
            <a:avLst/>
          </a:prstGeom>
          <a:solidFill>
            <a:srgbClr val="FF6600">
              <a:alpha val="25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ight Arrow 3"/>
          <p:cNvSpPr/>
          <p:nvPr/>
        </p:nvSpPr>
        <p:spPr>
          <a:xfrm>
            <a:off x="4810140" y="1603109"/>
            <a:ext cx="729628" cy="599018"/>
          </a:xfrm>
          <a:prstGeom prst="rightArrow">
            <a:avLst/>
          </a:prstGeom>
          <a:solidFill>
            <a:srgbClr val="FFFF00">
              <a:alpha val="25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2" descr="figure 12-22.jpg                                               0002E20Aprojects                       B63F1671: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4724" y="3896105"/>
            <a:ext cx="4104160" cy="2462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 txBox="1">
            <a:spLocks/>
          </p:cNvSpPr>
          <p:nvPr/>
        </p:nvSpPr>
        <p:spPr>
          <a:xfrm>
            <a:off x="905305" y="0"/>
            <a:ext cx="8220286" cy="10086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u="sng" dirty="0" smtClean="0">
                <a:solidFill>
                  <a:srgbClr val="0000FF"/>
                </a:solidFill>
                <a:latin typeface="Georgia"/>
                <a:ea typeface="+mj-ea"/>
                <a:cs typeface="+mj-cs"/>
              </a:rPr>
              <a:t>The chemical bond as a simple harmonic oscillator </a:t>
            </a:r>
            <a:endParaRPr kumimoji="0" lang="en-US" sz="2400" b="1" i="0" u="sng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Georgia"/>
              <a:ea typeface="+mj-ea"/>
              <a:cs typeface="+mj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23563" y="4164013"/>
            <a:ext cx="25995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 err="1" smtClean="0">
                <a:solidFill>
                  <a:srgbClr val="0000FF"/>
                </a:solidFill>
                <a:latin typeface="Georgia"/>
                <a:cs typeface="Georgia"/>
              </a:rPr>
              <a:t>E</a:t>
            </a:r>
            <a:r>
              <a:rPr lang="en-US" sz="2400" b="1" i="1" baseline="-25000" dirty="0" err="1" smtClean="0">
                <a:solidFill>
                  <a:srgbClr val="0000FF"/>
                </a:solidFill>
                <a:latin typeface="Georgia"/>
                <a:cs typeface="Georgia"/>
              </a:rPr>
              <a:t>v</a:t>
            </a:r>
            <a:r>
              <a:rPr lang="en-US" sz="2400" b="1" dirty="0" smtClean="0">
                <a:solidFill>
                  <a:srgbClr val="0000FF"/>
                </a:solidFill>
                <a:latin typeface="Georgia"/>
                <a:cs typeface="Georgia"/>
              </a:rPr>
              <a:t> = (</a:t>
            </a:r>
            <a:r>
              <a:rPr lang="en-US" sz="2400" b="1" i="1" dirty="0" smtClean="0">
                <a:solidFill>
                  <a:srgbClr val="0000FF"/>
                </a:solidFill>
                <a:latin typeface="Georgia"/>
                <a:cs typeface="Georgia"/>
              </a:rPr>
              <a:t>v </a:t>
            </a:r>
            <a:r>
              <a:rPr lang="en-US" sz="2400" b="1" dirty="0" smtClean="0">
                <a:solidFill>
                  <a:srgbClr val="0000FF"/>
                </a:solidFill>
                <a:latin typeface="Georgia"/>
                <a:cs typeface="Georgia"/>
              </a:rPr>
              <a:t>+ ½)</a:t>
            </a:r>
            <a:r>
              <a:rPr lang="en-US" sz="2400" b="1" i="1" dirty="0" err="1" smtClean="0">
                <a:solidFill>
                  <a:srgbClr val="0000FF"/>
                </a:solidFill>
                <a:latin typeface="Lucida Grande"/>
                <a:ea typeface="Lucida Grande"/>
                <a:cs typeface="Lucida Grande"/>
              </a:rPr>
              <a:t>ħω</a:t>
            </a:r>
            <a:endParaRPr lang="en-US" sz="2400" b="1" dirty="0">
              <a:solidFill>
                <a:srgbClr val="0000FF"/>
              </a:solidFill>
              <a:latin typeface="Georgia"/>
              <a:cs typeface="Georgia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769748" y="846548"/>
            <a:ext cx="494436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smtClean="0">
                <a:latin typeface="Georgia"/>
                <a:cs typeface="Georgia"/>
              </a:rPr>
              <a:t>v   </a:t>
            </a:r>
            <a:r>
              <a:rPr lang="en-US" sz="2400" dirty="0" smtClean="0">
                <a:latin typeface="Georgia"/>
                <a:cs typeface="Georgia"/>
              </a:rPr>
              <a:t> = Vibrational quantum number </a:t>
            </a:r>
          </a:p>
          <a:p>
            <a:r>
              <a:rPr lang="en-US" sz="2400" dirty="0">
                <a:latin typeface="Georgia"/>
                <a:cs typeface="Georgia"/>
              </a:rPr>
              <a:t> </a:t>
            </a:r>
            <a:r>
              <a:rPr lang="en-US" sz="2400" dirty="0" smtClean="0">
                <a:latin typeface="Georgia"/>
                <a:cs typeface="Georgia"/>
              </a:rPr>
              <a:t>     = 0, 1, 2, 3, …</a:t>
            </a:r>
            <a:endParaRPr lang="en-US" sz="2400" dirty="0">
              <a:latin typeface="Georgia"/>
              <a:cs typeface="Georgia"/>
            </a:endParaRPr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30938998"/>
              </p:ext>
            </p:extLst>
          </p:nvPr>
        </p:nvGraphicFramePr>
        <p:xfrm>
          <a:off x="3933034" y="1603108"/>
          <a:ext cx="1309479" cy="11224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339" name="Equation" r:id="rId6" imgW="533400" imgH="457200" progId="Equation.3">
                  <p:embed/>
                </p:oleObj>
              </mc:Choice>
              <mc:Fallback>
                <p:oleObj name="Equation" r:id="rId6" imgW="5334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933034" y="1603108"/>
                        <a:ext cx="1309479" cy="11224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5649050" y="1643638"/>
            <a:ext cx="2193780" cy="461665"/>
          </a:xfrm>
          <a:prstGeom prst="rect">
            <a:avLst/>
          </a:prstGeom>
          <a:solidFill>
            <a:srgbClr val="FFFF00">
              <a:alpha val="25000"/>
            </a:srgbClr>
          </a:solidFill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Georgia"/>
                <a:cs typeface="Georgia"/>
              </a:rPr>
              <a:t>Force constant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676074" y="2241868"/>
            <a:ext cx="2134869" cy="461665"/>
          </a:xfrm>
          <a:prstGeom prst="rect">
            <a:avLst/>
          </a:prstGeom>
          <a:solidFill>
            <a:srgbClr val="FF6600">
              <a:alpha val="25000"/>
            </a:srgbClr>
          </a:solidFill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Georgia"/>
                <a:cs typeface="Georgia"/>
              </a:rPr>
              <a:t>Reduced mass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808404" y="2807089"/>
            <a:ext cx="1651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smtClean="0">
                <a:solidFill>
                  <a:srgbClr val="0000FF"/>
                </a:solidFill>
                <a:latin typeface="Georgia"/>
                <a:cs typeface="Georgia"/>
              </a:rPr>
              <a:t>E</a:t>
            </a:r>
            <a:r>
              <a:rPr lang="en-US" sz="2400" i="1" baseline="-25000" dirty="0" smtClean="0">
                <a:solidFill>
                  <a:srgbClr val="0000FF"/>
                </a:solidFill>
                <a:latin typeface="Georgia"/>
                <a:cs typeface="Georgia"/>
              </a:rPr>
              <a:t>v+1</a:t>
            </a:r>
            <a:r>
              <a:rPr lang="en-US" sz="2400" dirty="0" smtClean="0">
                <a:solidFill>
                  <a:srgbClr val="0000FF"/>
                </a:solidFill>
                <a:latin typeface="Georgia"/>
                <a:cs typeface="Georgia"/>
              </a:rPr>
              <a:t> – </a:t>
            </a:r>
            <a:r>
              <a:rPr lang="en-US" sz="2400" i="1" dirty="0" err="1" smtClean="0">
                <a:solidFill>
                  <a:srgbClr val="0000FF"/>
                </a:solidFill>
                <a:latin typeface="Georgia"/>
                <a:cs typeface="Georgia"/>
              </a:rPr>
              <a:t>E</a:t>
            </a:r>
            <a:r>
              <a:rPr lang="en-US" sz="2400" i="1" baseline="-25000" dirty="0" err="1" smtClean="0">
                <a:solidFill>
                  <a:srgbClr val="0000FF"/>
                </a:solidFill>
                <a:latin typeface="Georgia"/>
                <a:cs typeface="Georgia"/>
              </a:rPr>
              <a:t>v</a:t>
            </a:r>
            <a:r>
              <a:rPr lang="en-US" sz="2400" i="1" baseline="-25000" dirty="0">
                <a:solidFill>
                  <a:srgbClr val="0000FF"/>
                </a:solidFill>
                <a:latin typeface="Georgia"/>
                <a:cs typeface="Georgia"/>
              </a:rPr>
              <a:t> </a:t>
            </a:r>
            <a:r>
              <a:rPr lang="en-US" sz="2400" dirty="0" smtClean="0">
                <a:solidFill>
                  <a:srgbClr val="0000FF"/>
                </a:solidFill>
                <a:latin typeface="Georgia"/>
                <a:cs typeface="Georgia"/>
              </a:rPr>
              <a:t>=</a:t>
            </a:r>
            <a:endParaRPr lang="en-US" sz="2400" dirty="0">
              <a:solidFill>
                <a:srgbClr val="0000FF"/>
              </a:solidFill>
              <a:latin typeface="Georgia"/>
              <a:cs typeface="Georgia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301577" y="2815017"/>
            <a:ext cx="6335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err="1" smtClean="0">
                <a:solidFill>
                  <a:srgbClr val="0000FF"/>
                </a:solidFill>
                <a:latin typeface="Symbol" charset="2"/>
                <a:ea typeface="Lucida Grande"/>
                <a:cs typeface="Symbol" charset="2"/>
              </a:rPr>
              <a:t>ħω</a:t>
            </a:r>
            <a:endParaRPr lang="en-US" sz="2400" dirty="0">
              <a:solidFill>
                <a:srgbClr val="0000FF"/>
              </a:solidFill>
              <a:latin typeface="Symbol" charset="2"/>
              <a:cs typeface="Symbol" charset="2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04843" y="5052684"/>
            <a:ext cx="20481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 err="1" smtClean="0">
                <a:latin typeface="Georgia"/>
                <a:cs typeface="Georgia"/>
              </a:rPr>
              <a:t>E</a:t>
            </a:r>
            <a:r>
              <a:rPr lang="en-US" sz="2400" b="1" i="1" baseline="-25000" dirty="0" err="1" smtClean="0">
                <a:latin typeface="Georgia"/>
                <a:cs typeface="Georgia"/>
              </a:rPr>
              <a:t>v</a:t>
            </a:r>
            <a:r>
              <a:rPr lang="en-US" sz="2400" b="1" i="1" baseline="-25000" dirty="0" smtClean="0">
                <a:latin typeface="Georgia"/>
                <a:cs typeface="Georgia"/>
              </a:rPr>
              <a:t>=0</a:t>
            </a:r>
            <a:r>
              <a:rPr lang="en-US" sz="2400" b="1" dirty="0" smtClean="0">
                <a:latin typeface="Georgia"/>
                <a:cs typeface="Georgia"/>
              </a:rPr>
              <a:t> = ½</a:t>
            </a:r>
            <a:r>
              <a:rPr lang="en-US" sz="2400" b="1" i="1" dirty="0" smtClean="0">
                <a:latin typeface="Lucida Grande"/>
                <a:ea typeface="Lucida Grande"/>
                <a:cs typeface="Lucida Grande"/>
              </a:rPr>
              <a:t>ħω</a:t>
            </a:r>
            <a:endParaRPr lang="en-US" sz="2400" b="1" dirty="0">
              <a:latin typeface="Georgia"/>
              <a:cs typeface="Georgia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20893" y="5687059"/>
            <a:ext cx="30776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Georgia"/>
                <a:cs typeface="Georgia"/>
              </a:rPr>
              <a:t>Zero point energy</a:t>
            </a:r>
            <a:endParaRPr lang="en-US" sz="2400" b="1" dirty="0">
              <a:latin typeface="Georgia"/>
              <a:cs typeface="Georgia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052257" y="3263977"/>
            <a:ext cx="14670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smtClean="0">
                <a:solidFill>
                  <a:srgbClr val="0000FF"/>
                </a:solidFill>
                <a:latin typeface="Lucida Grande"/>
                <a:ea typeface="Lucida Grande"/>
                <a:cs typeface="Lucida Grande"/>
              </a:rPr>
              <a:t>= </a:t>
            </a:r>
            <a:r>
              <a:rPr lang="en-US" sz="2400" i="1" dirty="0" err="1" smtClean="0">
                <a:solidFill>
                  <a:srgbClr val="0000FF"/>
                </a:solidFill>
                <a:latin typeface="Georgia"/>
                <a:ea typeface="Lucida Grande"/>
                <a:cs typeface="Georgia"/>
              </a:rPr>
              <a:t>h</a:t>
            </a:r>
            <a:r>
              <a:rPr lang="en-US" sz="2400" i="1" dirty="0" err="1" smtClean="0">
                <a:solidFill>
                  <a:srgbClr val="0000FF"/>
                </a:solidFill>
                <a:latin typeface="Symbol" charset="2"/>
                <a:ea typeface="Lucida Grande"/>
                <a:cs typeface="Symbol" charset="2"/>
              </a:rPr>
              <a:t>ω</a:t>
            </a:r>
            <a:r>
              <a:rPr lang="en-US" sz="2400" i="1" dirty="0" smtClean="0">
                <a:solidFill>
                  <a:srgbClr val="0000FF"/>
                </a:solidFill>
                <a:latin typeface="Georgia"/>
                <a:ea typeface="Lucida Grande"/>
                <a:cs typeface="Georgia"/>
              </a:rPr>
              <a:t>/2</a:t>
            </a:r>
            <a:r>
              <a:rPr lang="en-US" sz="2400" i="1" dirty="0" smtClean="0">
                <a:solidFill>
                  <a:srgbClr val="0000FF"/>
                </a:solidFill>
                <a:latin typeface="Symbol" charset="2"/>
                <a:ea typeface="Lucida Grande"/>
                <a:cs typeface="Symbol" charset="2"/>
              </a:rPr>
              <a:t>π</a:t>
            </a:r>
            <a:endParaRPr lang="en-US" sz="2400" dirty="0">
              <a:solidFill>
                <a:srgbClr val="0000FF"/>
              </a:solidFill>
              <a:latin typeface="Symbol" charset="2"/>
              <a:cs typeface="Symbol" charset="2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488263" y="3288546"/>
            <a:ext cx="9412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smtClean="0">
                <a:solidFill>
                  <a:srgbClr val="0000FF"/>
                </a:solidFill>
                <a:latin typeface="Lucida Grande"/>
                <a:ea typeface="Lucida Grande"/>
                <a:cs typeface="Lucida Grande"/>
              </a:rPr>
              <a:t>= </a:t>
            </a:r>
            <a:r>
              <a:rPr lang="en-US" sz="2400" i="1" dirty="0" err="1" smtClean="0">
                <a:solidFill>
                  <a:srgbClr val="0000FF"/>
                </a:solidFill>
                <a:latin typeface="Georgia"/>
                <a:ea typeface="Lucida Grande"/>
                <a:cs typeface="Georgia"/>
              </a:rPr>
              <a:t>h</a:t>
            </a:r>
            <a:r>
              <a:rPr lang="en-US" sz="2400" i="1" dirty="0" err="1" smtClean="0">
                <a:solidFill>
                  <a:srgbClr val="0000FF"/>
                </a:solidFill>
                <a:latin typeface="Symbol" charset="2"/>
                <a:ea typeface="Lucida Grande"/>
                <a:cs typeface="Symbol" charset="2"/>
              </a:rPr>
              <a:t>n</a:t>
            </a:r>
            <a:endParaRPr lang="en-US" sz="2400" dirty="0">
              <a:solidFill>
                <a:srgbClr val="0000FF"/>
              </a:solidFill>
              <a:latin typeface="Symbol" charset="2"/>
              <a:cs typeface="Symbol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037099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2" grpId="0" animBg="1"/>
      <p:bldP spid="4" grpId="0" animBg="1"/>
      <p:bldP spid="17" grpId="0"/>
      <p:bldP spid="14" grpId="0" animBg="1"/>
      <p:bldP spid="18" grpId="0" animBg="1"/>
      <p:bldP spid="19" grpId="0"/>
      <p:bldP spid="20" grpId="0"/>
      <p:bldP spid="21" grpId="0"/>
      <p:bldP spid="22" grpId="0"/>
      <p:bldP spid="23" grpId="0"/>
      <p:bldP spid="2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10"/>
          <p:cNvSpPr/>
          <p:nvPr/>
        </p:nvSpPr>
        <p:spPr>
          <a:xfrm>
            <a:off x="3769748" y="4176713"/>
            <a:ext cx="2165336" cy="1169488"/>
          </a:xfrm>
          <a:prstGeom prst="roundRect">
            <a:avLst/>
          </a:prstGeom>
          <a:solidFill>
            <a:schemeClr val="bg1">
              <a:lumMod val="75000"/>
              <a:alpha val="2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 descr="figure 12-17.jpg                                               0002E20Aprojects                       B63F1671: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429" y="954811"/>
            <a:ext cx="2592256" cy="3881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ounded Rectangular Callout 4"/>
          <p:cNvSpPr/>
          <p:nvPr/>
        </p:nvSpPr>
        <p:spPr>
          <a:xfrm flipV="1">
            <a:off x="645172" y="4933420"/>
            <a:ext cx="2107790" cy="675499"/>
          </a:xfrm>
          <a:prstGeom prst="wedgeRoundRectCallout">
            <a:avLst>
              <a:gd name="adj1" fmla="val 4808"/>
              <a:gd name="adj2" fmla="val 174500"/>
              <a:gd name="adj3" fmla="val 16667"/>
            </a:avLst>
          </a:prstGeom>
          <a:solidFill>
            <a:srgbClr val="CCFFCC">
              <a:alpha val="25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/>
          <p:cNvSpPr/>
          <p:nvPr/>
        </p:nvSpPr>
        <p:spPr>
          <a:xfrm>
            <a:off x="4854444" y="2160809"/>
            <a:ext cx="729628" cy="599018"/>
          </a:xfrm>
          <a:prstGeom prst="rightArrow">
            <a:avLst/>
          </a:prstGeom>
          <a:solidFill>
            <a:srgbClr val="FF6600">
              <a:alpha val="25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ight Arrow 3"/>
          <p:cNvSpPr/>
          <p:nvPr/>
        </p:nvSpPr>
        <p:spPr>
          <a:xfrm>
            <a:off x="4810140" y="1603109"/>
            <a:ext cx="729628" cy="599018"/>
          </a:xfrm>
          <a:prstGeom prst="rightArrow">
            <a:avLst/>
          </a:prstGeom>
          <a:solidFill>
            <a:srgbClr val="FFFF00">
              <a:alpha val="25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 txBox="1">
            <a:spLocks/>
          </p:cNvSpPr>
          <p:nvPr/>
        </p:nvSpPr>
        <p:spPr>
          <a:xfrm>
            <a:off x="905305" y="0"/>
            <a:ext cx="8220286" cy="10086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u="sng" dirty="0" smtClean="0">
                <a:solidFill>
                  <a:srgbClr val="0000FF"/>
                </a:solidFill>
                <a:latin typeface="Georgia"/>
                <a:ea typeface="+mj-ea"/>
                <a:cs typeface="+mj-cs"/>
              </a:rPr>
              <a:t>The chemical bond as a simple harmonic oscillator </a:t>
            </a:r>
            <a:endParaRPr kumimoji="0" lang="en-US" sz="2400" b="1" i="0" u="sng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Georgia"/>
              <a:ea typeface="+mj-ea"/>
              <a:cs typeface="+mj-c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769748" y="846548"/>
            <a:ext cx="494436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smtClean="0">
                <a:latin typeface="Georgia"/>
                <a:cs typeface="Georgia"/>
              </a:rPr>
              <a:t>v   </a:t>
            </a:r>
            <a:r>
              <a:rPr lang="en-US" sz="2400" dirty="0" smtClean="0">
                <a:latin typeface="Georgia"/>
                <a:cs typeface="Georgia"/>
              </a:rPr>
              <a:t> = Vibrational quantum number </a:t>
            </a:r>
          </a:p>
          <a:p>
            <a:r>
              <a:rPr lang="en-US" sz="2400" dirty="0">
                <a:latin typeface="Georgia"/>
                <a:cs typeface="Georgia"/>
              </a:rPr>
              <a:t> </a:t>
            </a:r>
            <a:r>
              <a:rPr lang="en-US" sz="2400" dirty="0" smtClean="0">
                <a:latin typeface="Georgia"/>
                <a:cs typeface="Georgia"/>
              </a:rPr>
              <a:t>     = 0, 1, 2, 3, …</a:t>
            </a:r>
            <a:endParaRPr lang="en-US" sz="2400" dirty="0">
              <a:latin typeface="Georgia"/>
              <a:cs typeface="Georgia"/>
            </a:endParaRPr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63192499"/>
              </p:ext>
            </p:extLst>
          </p:nvPr>
        </p:nvGraphicFramePr>
        <p:xfrm>
          <a:off x="3933034" y="1603108"/>
          <a:ext cx="1309479" cy="11224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393" name="Equation" r:id="rId5" imgW="533400" imgH="457200" progId="Equation.3">
                  <p:embed/>
                </p:oleObj>
              </mc:Choice>
              <mc:Fallback>
                <p:oleObj name="Equation" r:id="rId5" imgW="5334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933034" y="1603108"/>
                        <a:ext cx="1309479" cy="11224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5649050" y="1643638"/>
            <a:ext cx="2193780" cy="461665"/>
          </a:xfrm>
          <a:prstGeom prst="rect">
            <a:avLst/>
          </a:prstGeom>
          <a:solidFill>
            <a:srgbClr val="FFFF00">
              <a:alpha val="25000"/>
            </a:srgbClr>
          </a:solidFill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Georgia"/>
                <a:cs typeface="Georgia"/>
              </a:rPr>
              <a:t>Force constant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676074" y="2241868"/>
            <a:ext cx="2134869" cy="461665"/>
          </a:xfrm>
          <a:prstGeom prst="rect">
            <a:avLst/>
          </a:prstGeom>
          <a:solidFill>
            <a:srgbClr val="FF6600">
              <a:alpha val="25000"/>
            </a:srgbClr>
          </a:solidFill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Georgia"/>
                <a:cs typeface="Georgia"/>
              </a:rPr>
              <a:t>Reduced mass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808404" y="2807089"/>
            <a:ext cx="1651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smtClean="0">
                <a:solidFill>
                  <a:srgbClr val="0000FF"/>
                </a:solidFill>
                <a:latin typeface="Georgia"/>
                <a:cs typeface="Georgia"/>
              </a:rPr>
              <a:t>E</a:t>
            </a:r>
            <a:r>
              <a:rPr lang="en-US" sz="2400" i="1" baseline="-25000" dirty="0" smtClean="0">
                <a:solidFill>
                  <a:srgbClr val="0000FF"/>
                </a:solidFill>
                <a:latin typeface="Georgia"/>
                <a:cs typeface="Georgia"/>
              </a:rPr>
              <a:t>v+1</a:t>
            </a:r>
            <a:r>
              <a:rPr lang="en-US" sz="2400" dirty="0" smtClean="0">
                <a:solidFill>
                  <a:srgbClr val="0000FF"/>
                </a:solidFill>
                <a:latin typeface="Georgia"/>
                <a:cs typeface="Georgia"/>
              </a:rPr>
              <a:t> – </a:t>
            </a:r>
            <a:r>
              <a:rPr lang="en-US" sz="2400" i="1" dirty="0" err="1" smtClean="0">
                <a:solidFill>
                  <a:srgbClr val="0000FF"/>
                </a:solidFill>
                <a:latin typeface="Georgia"/>
                <a:cs typeface="Georgia"/>
              </a:rPr>
              <a:t>E</a:t>
            </a:r>
            <a:r>
              <a:rPr lang="en-US" sz="2400" i="1" baseline="-25000" dirty="0" err="1" smtClean="0">
                <a:solidFill>
                  <a:srgbClr val="0000FF"/>
                </a:solidFill>
                <a:latin typeface="Georgia"/>
                <a:cs typeface="Georgia"/>
              </a:rPr>
              <a:t>v</a:t>
            </a:r>
            <a:r>
              <a:rPr lang="en-US" sz="2400" i="1" baseline="-25000" dirty="0">
                <a:solidFill>
                  <a:srgbClr val="0000FF"/>
                </a:solidFill>
                <a:latin typeface="Georgia"/>
                <a:cs typeface="Georgia"/>
              </a:rPr>
              <a:t> </a:t>
            </a:r>
            <a:r>
              <a:rPr lang="en-US" sz="2400" dirty="0" smtClean="0">
                <a:solidFill>
                  <a:srgbClr val="0000FF"/>
                </a:solidFill>
                <a:latin typeface="Georgia"/>
                <a:cs typeface="Georgia"/>
              </a:rPr>
              <a:t>=</a:t>
            </a:r>
            <a:endParaRPr lang="en-US" sz="2400" dirty="0">
              <a:solidFill>
                <a:srgbClr val="0000FF"/>
              </a:solidFill>
              <a:latin typeface="Georgia"/>
              <a:cs typeface="Georgia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301577" y="2815017"/>
            <a:ext cx="6335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err="1" smtClean="0">
                <a:solidFill>
                  <a:srgbClr val="0000FF"/>
                </a:solidFill>
                <a:latin typeface="Symbol" charset="2"/>
                <a:ea typeface="Lucida Grande"/>
                <a:cs typeface="Symbol" charset="2"/>
              </a:rPr>
              <a:t>ħω</a:t>
            </a:r>
            <a:endParaRPr lang="en-US" sz="2400" dirty="0">
              <a:solidFill>
                <a:srgbClr val="0000FF"/>
              </a:solidFill>
              <a:latin typeface="Symbol" charset="2"/>
              <a:cs typeface="Symbol" charset="2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04843" y="5052684"/>
            <a:ext cx="20481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 err="1" smtClean="0">
                <a:latin typeface="Georgia"/>
                <a:cs typeface="Georgia"/>
              </a:rPr>
              <a:t>E</a:t>
            </a:r>
            <a:r>
              <a:rPr lang="en-US" sz="2400" b="1" i="1" baseline="-25000" dirty="0" err="1" smtClean="0">
                <a:latin typeface="Georgia"/>
                <a:cs typeface="Georgia"/>
              </a:rPr>
              <a:t>v</a:t>
            </a:r>
            <a:r>
              <a:rPr lang="en-US" sz="2400" b="1" i="1" baseline="-25000" dirty="0" smtClean="0">
                <a:latin typeface="Georgia"/>
                <a:cs typeface="Georgia"/>
              </a:rPr>
              <a:t>=0</a:t>
            </a:r>
            <a:r>
              <a:rPr lang="en-US" sz="2400" b="1" dirty="0" smtClean="0">
                <a:latin typeface="Georgia"/>
                <a:cs typeface="Georgia"/>
              </a:rPr>
              <a:t> = ½</a:t>
            </a:r>
            <a:r>
              <a:rPr lang="en-US" sz="2400" b="1" i="1" dirty="0" smtClean="0">
                <a:latin typeface="Lucida Grande"/>
                <a:ea typeface="Lucida Grande"/>
                <a:cs typeface="Lucida Grande"/>
              </a:rPr>
              <a:t>ħω</a:t>
            </a:r>
            <a:endParaRPr lang="en-US" sz="2400" b="1" dirty="0">
              <a:latin typeface="Georgia"/>
              <a:cs typeface="Georgia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20893" y="5687059"/>
            <a:ext cx="30776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Georgia"/>
                <a:cs typeface="Georgia"/>
              </a:rPr>
              <a:t>Zero point energy</a:t>
            </a:r>
            <a:endParaRPr lang="en-US" sz="2400" b="1" dirty="0">
              <a:latin typeface="Georgia"/>
              <a:cs typeface="Georgia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052257" y="3263977"/>
            <a:ext cx="14670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smtClean="0">
                <a:solidFill>
                  <a:srgbClr val="0000FF"/>
                </a:solidFill>
                <a:latin typeface="Lucida Grande"/>
                <a:ea typeface="Lucida Grande"/>
                <a:cs typeface="Lucida Grande"/>
              </a:rPr>
              <a:t>= </a:t>
            </a:r>
            <a:r>
              <a:rPr lang="en-US" sz="2400" i="1" dirty="0" err="1" smtClean="0">
                <a:solidFill>
                  <a:srgbClr val="0000FF"/>
                </a:solidFill>
                <a:latin typeface="Georgia"/>
                <a:ea typeface="Lucida Grande"/>
                <a:cs typeface="Georgia"/>
              </a:rPr>
              <a:t>h</a:t>
            </a:r>
            <a:r>
              <a:rPr lang="en-US" sz="2400" i="1" dirty="0" err="1" smtClean="0">
                <a:solidFill>
                  <a:srgbClr val="0000FF"/>
                </a:solidFill>
                <a:latin typeface="Symbol" charset="2"/>
                <a:ea typeface="Lucida Grande"/>
                <a:cs typeface="Symbol" charset="2"/>
              </a:rPr>
              <a:t>ω</a:t>
            </a:r>
            <a:r>
              <a:rPr lang="en-US" sz="2400" i="1" dirty="0" smtClean="0">
                <a:solidFill>
                  <a:srgbClr val="0000FF"/>
                </a:solidFill>
                <a:latin typeface="Georgia"/>
                <a:ea typeface="Lucida Grande"/>
                <a:cs typeface="Georgia"/>
              </a:rPr>
              <a:t>/2</a:t>
            </a:r>
            <a:r>
              <a:rPr lang="en-US" sz="2400" i="1" dirty="0" smtClean="0">
                <a:solidFill>
                  <a:srgbClr val="0000FF"/>
                </a:solidFill>
                <a:latin typeface="Symbol" charset="2"/>
                <a:ea typeface="Lucida Grande"/>
                <a:cs typeface="Symbol" charset="2"/>
              </a:rPr>
              <a:t>π</a:t>
            </a:r>
            <a:endParaRPr lang="en-US" sz="2400" dirty="0">
              <a:solidFill>
                <a:srgbClr val="0000FF"/>
              </a:solidFill>
              <a:latin typeface="Symbol" charset="2"/>
              <a:cs typeface="Symbol" charset="2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488263" y="3288546"/>
            <a:ext cx="9412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smtClean="0">
                <a:solidFill>
                  <a:srgbClr val="0000FF"/>
                </a:solidFill>
                <a:latin typeface="Lucida Grande"/>
                <a:ea typeface="Lucida Grande"/>
                <a:cs typeface="Lucida Grande"/>
              </a:rPr>
              <a:t>= </a:t>
            </a:r>
            <a:r>
              <a:rPr lang="en-US" sz="2400" i="1" dirty="0" err="1" smtClean="0">
                <a:solidFill>
                  <a:srgbClr val="0000FF"/>
                </a:solidFill>
                <a:latin typeface="Georgia"/>
                <a:ea typeface="Lucida Grande"/>
                <a:cs typeface="Georgia"/>
              </a:rPr>
              <a:t>h</a:t>
            </a:r>
            <a:r>
              <a:rPr lang="en-US" sz="2400" i="1" dirty="0" err="1" smtClean="0">
                <a:solidFill>
                  <a:srgbClr val="0000FF"/>
                </a:solidFill>
                <a:latin typeface="Symbol" charset="2"/>
                <a:ea typeface="Lucida Grande"/>
                <a:cs typeface="Symbol" charset="2"/>
              </a:rPr>
              <a:t>n</a:t>
            </a:r>
            <a:endParaRPr lang="en-US" sz="2400" dirty="0">
              <a:solidFill>
                <a:srgbClr val="0000FF"/>
              </a:solidFill>
              <a:latin typeface="Symbol" charset="2"/>
              <a:cs typeface="Symbol" charset="2"/>
            </a:endParaRPr>
          </a:p>
        </p:txBody>
      </p:sp>
      <p:graphicFrame>
        <p:nvGraphicFramePr>
          <p:cNvPr id="25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86065584"/>
              </p:ext>
            </p:extLst>
          </p:nvPr>
        </p:nvGraphicFramePr>
        <p:xfrm>
          <a:off x="3871086" y="4222251"/>
          <a:ext cx="1804988" cy="1123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394" name="Equation" r:id="rId7" imgW="736600" imgH="457200" progId="Equation.3">
                  <p:embed/>
                </p:oleObj>
              </mc:Choice>
              <mc:Fallback>
                <p:oleObj name="Equation" r:id="rId7" imgW="7366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871086" y="4222251"/>
                        <a:ext cx="1804988" cy="1123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36388839"/>
              </p:ext>
            </p:extLst>
          </p:nvPr>
        </p:nvGraphicFramePr>
        <p:xfrm>
          <a:off x="6753549" y="4176713"/>
          <a:ext cx="1960563" cy="1123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395" name="Equation" r:id="rId9" imgW="800100" imgH="457200" progId="Equation.3">
                  <p:embed/>
                </p:oleObj>
              </mc:Choice>
              <mc:Fallback>
                <p:oleObj name="Equation" r:id="rId9" imgW="8001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753549" y="4176713"/>
                        <a:ext cx="1960563" cy="1123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" name="Straight Connector 6"/>
          <p:cNvCxnSpPr/>
          <p:nvPr/>
        </p:nvCxnSpPr>
        <p:spPr>
          <a:xfrm>
            <a:off x="6767061" y="4615060"/>
            <a:ext cx="290540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ounded Rectangle 26"/>
          <p:cNvSpPr/>
          <p:nvPr/>
        </p:nvSpPr>
        <p:spPr>
          <a:xfrm>
            <a:off x="6651572" y="4180503"/>
            <a:ext cx="2165336" cy="1169488"/>
          </a:xfrm>
          <a:prstGeom prst="roundRect">
            <a:avLst/>
          </a:prstGeom>
          <a:solidFill>
            <a:schemeClr val="accent6">
              <a:lumMod val="60000"/>
              <a:lumOff val="40000"/>
              <a:alpha val="2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8683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7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10"/>
          <p:cNvSpPr/>
          <p:nvPr/>
        </p:nvSpPr>
        <p:spPr>
          <a:xfrm>
            <a:off x="3769748" y="4176713"/>
            <a:ext cx="2165336" cy="1169488"/>
          </a:xfrm>
          <a:prstGeom prst="roundRect">
            <a:avLst/>
          </a:prstGeom>
          <a:solidFill>
            <a:schemeClr val="bg1">
              <a:lumMod val="75000"/>
              <a:alpha val="2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/>
          <p:cNvSpPr/>
          <p:nvPr/>
        </p:nvSpPr>
        <p:spPr>
          <a:xfrm>
            <a:off x="4854444" y="2160809"/>
            <a:ext cx="729628" cy="599018"/>
          </a:xfrm>
          <a:prstGeom prst="rightArrow">
            <a:avLst/>
          </a:prstGeom>
          <a:solidFill>
            <a:srgbClr val="FF6600">
              <a:alpha val="25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ight Arrow 3"/>
          <p:cNvSpPr/>
          <p:nvPr/>
        </p:nvSpPr>
        <p:spPr>
          <a:xfrm>
            <a:off x="4810140" y="1603109"/>
            <a:ext cx="729628" cy="599018"/>
          </a:xfrm>
          <a:prstGeom prst="rightArrow">
            <a:avLst/>
          </a:prstGeom>
          <a:solidFill>
            <a:srgbClr val="FFFF00">
              <a:alpha val="25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 txBox="1">
            <a:spLocks/>
          </p:cNvSpPr>
          <p:nvPr/>
        </p:nvSpPr>
        <p:spPr>
          <a:xfrm>
            <a:off x="905305" y="0"/>
            <a:ext cx="8220286" cy="10086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u="sng" dirty="0" smtClean="0">
                <a:solidFill>
                  <a:srgbClr val="0000FF"/>
                </a:solidFill>
                <a:latin typeface="Georgia"/>
                <a:ea typeface="+mj-ea"/>
                <a:cs typeface="+mj-cs"/>
              </a:rPr>
              <a:t>Spectrum of a harmonic oscillator </a:t>
            </a:r>
            <a:endParaRPr kumimoji="0" lang="en-US" sz="2400" b="1" i="0" u="sng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Georgia"/>
              <a:ea typeface="+mj-ea"/>
              <a:cs typeface="+mj-c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769748" y="846548"/>
            <a:ext cx="494436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smtClean="0">
                <a:latin typeface="Georgia"/>
                <a:cs typeface="Georgia"/>
              </a:rPr>
              <a:t>v   </a:t>
            </a:r>
            <a:r>
              <a:rPr lang="en-US" sz="2400" dirty="0" smtClean="0">
                <a:latin typeface="Georgia"/>
                <a:cs typeface="Georgia"/>
              </a:rPr>
              <a:t> = Vibrational quantum number </a:t>
            </a:r>
          </a:p>
          <a:p>
            <a:r>
              <a:rPr lang="en-US" sz="2400" dirty="0">
                <a:latin typeface="Georgia"/>
                <a:cs typeface="Georgia"/>
              </a:rPr>
              <a:t> </a:t>
            </a:r>
            <a:r>
              <a:rPr lang="en-US" sz="2400" dirty="0" smtClean="0">
                <a:latin typeface="Georgia"/>
                <a:cs typeface="Georgia"/>
              </a:rPr>
              <a:t>     = 0, 1, 2, 3, …</a:t>
            </a:r>
            <a:endParaRPr lang="en-US" sz="2400" dirty="0">
              <a:latin typeface="Georgia"/>
              <a:cs typeface="Georgia"/>
            </a:endParaRPr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73187546"/>
              </p:ext>
            </p:extLst>
          </p:nvPr>
        </p:nvGraphicFramePr>
        <p:xfrm>
          <a:off x="3933034" y="1603108"/>
          <a:ext cx="1309479" cy="11224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565" name="Equation" r:id="rId4" imgW="533400" imgH="457200" progId="Equation.3">
                  <p:embed/>
                </p:oleObj>
              </mc:Choice>
              <mc:Fallback>
                <p:oleObj name="Equation" r:id="rId4" imgW="5334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933034" y="1603108"/>
                        <a:ext cx="1309479" cy="11224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5649050" y="1643638"/>
            <a:ext cx="2193780" cy="461665"/>
          </a:xfrm>
          <a:prstGeom prst="rect">
            <a:avLst/>
          </a:prstGeom>
          <a:solidFill>
            <a:srgbClr val="FFFF00">
              <a:alpha val="25000"/>
            </a:srgbClr>
          </a:solidFill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Georgia"/>
                <a:cs typeface="Georgia"/>
              </a:rPr>
              <a:t>Force constant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676074" y="2241868"/>
            <a:ext cx="2134869" cy="461665"/>
          </a:xfrm>
          <a:prstGeom prst="rect">
            <a:avLst/>
          </a:prstGeom>
          <a:solidFill>
            <a:srgbClr val="FF6600">
              <a:alpha val="25000"/>
            </a:srgbClr>
          </a:solidFill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Georgia"/>
                <a:cs typeface="Georgia"/>
              </a:rPr>
              <a:t>Reduced mass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808404" y="2807089"/>
            <a:ext cx="1651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smtClean="0">
                <a:solidFill>
                  <a:srgbClr val="0000FF"/>
                </a:solidFill>
                <a:latin typeface="Georgia"/>
                <a:cs typeface="Georgia"/>
              </a:rPr>
              <a:t>E</a:t>
            </a:r>
            <a:r>
              <a:rPr lang="en-US" sz="2400" i="1" baseline="-25000" dirty="0" smtClean="0">
                <a:solidFill>
                  <a:srgbClr val="0000FF"/>
                </a:solidFill>
                <a:latin typeface="Georgia"/>
                <a:cs typeface="Georgia"/>
              </a:rPr>
              <a:t>v+1</a:t>
            </a:r>
            <a:r>
              <a:rPr lang="en-US" sz="2400" dirty="0" smtClean="0">
                <a:solidFill>
                  <a:srgbClr val="0000FF"/>
                </a:solidFill>
                <a:latin typeface="Georgia"/>
                <a:cs typeface="Georgia"/>
              </a:rPr>
              <a:t> – </a:t>
            </a:r>
            <a:r>
              <a:rPr lang="en-US" sz="2400" i="1" dirty="0" err="1" smtClean="0">
                <a:solidFill>
                  <a:srgbClr val="0000FF"/>
                </a:solidFill>
                <a:latin typeface="Georgia"/>
                <a:cs typeface="Georgia"/>
              </a:rPr>
              <a:t>E</a:t>
            </a:r>
            <a:r>
              <a:rPr lang="en-US" sz="2400" i="1" baseline="-25000" dirty="0" err="1" smtClean="0">
                <a:solidFill>
                  <a:srgbClr val="0000FF"/>
                </a:solidFill>
                <a:latin typeface="Georgia"/>
                <a:cs typeface="Georgia"/>
              </a:rPr>
              <a:t>v</a:t>
            </a:r>
            <a:r>
              <a:rPr lang="en-US" sz="2400" i="1" baseline="-25000" dirty="0">
                <a:solidFill>
                  <a:srgbClr val="0000FF"/>
                </a:solidFill>
                <a:latin typeface="Georgia"/>
                <a:cs typeface="Georgia"/>
              </a:rPr>
              <a:t> </a:t>
            </a:r>
            <a:r>
              <a:rPr lang="en-US" sz="2400" dirty="0" smtClean="0">
                <a:solidFill>
                  <a:srgbClr val="0000FF"/>
                </a:solidFill>
                <a:latin typeface="Georgia"/>
                <a:cs typeface="Georgia"/>
              </a:rPr>
              <a:t>=</a:t>
            </a:r>
            <a:endParaRPr lang="en-US" sz="2400" dirty="0">
              <a:solidFill>
                <a:srgbClr val="0000FF"/>
              </a:solidFill>
              <a:latin typeface="Georgia"/>
              <a:cs typeface="Georgia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301577" y="2815017"/>
            <a:ext cx="6335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err="1" smtClean="0">
                <a:solidFill>
                  <a:srgbClr val="0000FF"/>
                </a:solidFill>
                <a:latin typeface="Symbol" charset="2"/>
                <a:ea typeface="Lucida Grande"/>
                <a:cs typeface="Symbol" charset="2"/>
              </a:rPr>
              <a:t>ħω</a:t>
            </a:r>
            <a:endParaRPr lang="en-US" sz="2400" dirty="0">
              <a:solidFill>
                <a:srgbClr val="0000FF"/>
              </a:solidFill>
              <a:latin typeface="Symbol" charset="2"/>
              <a:cs typeface="Symbol" charset="2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052257" y="3263977"/>
            <a:ext cx="14670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smtClean="0">
                <a:solidFill>
                  <a:srgbClr val="0000FF"/>
                </a:solidFill>
                <a:latin typeface="Lucida Grande"/>
                <a:ea typeface="Lucida Grande"/>
                <a:cs typeface="Lucida Grande"/>
              </a:rPr>
              <a:t>= </a:t>
            </a:r>
            <a:r>
              <a:rPr lang="en-US" sz="2400" i="1" dirty="0" err="1" smtClean="0">
                <a:solidFill>
                  <a:srgbClr val="0000FF"/>
                </a:solidFill>
                <a:latin typeface="Georgia"/>
                <a:ea typeface="Lucida Grande"/>
                <a:cs typeface="Georgia"/>
              </a:rPr>
              <a:t>h</a:t>
            </a:r>
            <a:r>
              <a:rPr lang="en-US" sz="2400" i="1" dirty="0" err="1" smtClean="0">
                <a:solidFill>
                  <a:srgbClr val="0000FF"/>
                </a:solidFill>
                <a:latin typeface="Symbol" charset="2"/>
                <a:ea typeface="Lucida Grande"/>
                <a:cs typeface="Symbol" charset="2"/>
              </a:rPr>
              <a:t>ω</a:t>
            </a:r>
            <a:r>
              <a:rPr lang="en-US" sz="2400" i="1" dirty="0" smtClean="0">
                <a:solidFill>
                  <a:srgbClr val="0000FF"/>
                </a:solidFill>
                <a:latin typeface="Georgia"/>
                <a:ea typeface="Lucida Grande"/>
                <a:cs typeface="Georgia"/>
              </a:rPr>
              <a:t>/2</a:t>
            </a:r>
            <a:r>
              <a:rPr lang="en-US" sz="2400" i="1" dirty="0" smtClean="0">
                <a:solidFill>
                  <a:srgbClr val="0000FF"/>
                </a:solidFill>
                <a:latin typeface="Symbol" charset="2"/>
                <a:ea typeface="Lucida Grande"/>
                <a:cs typeface="Symbol" charset="2"/>
              </a:rPr>
              <a:t>π</a:t>
            </a:r>
            <a:endParaRPr lang="en-US" sz="2400" dirty="0">
              <a:solidFill>
                <a:srgbClr val="0000FF"/>
              </a:solidFill>
              <a:latin typeface="Symbol" charset="2"/>
              <a:cs typeface="Symbol" charset="2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488263" y="3288546"/>
            <a:ext cx="9412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smtClean="0">
                <a:solidFill>
                  <a:srgbClr val="0000FF"/>
                </a:solidFill>
                <a:latin typeface="Lucida Grande"/>
                <a:ea typeface="Lucida Grande"/>
                <a:cs typeface="Lucida Grande"/>
              </a:rPr>
              <a:t>= </a:t>
            </a:r>
            <a:r>
              <a:rPr lang="en-US" sz="2400" i="1" dirty="0" err="1" smtClean="0">
                <a:solidFill>
                  <a:srgbClr val="0000FF"/>
                </a:solidFill>
                <a:latin typeface="Georgia"/>
                <a:ea typeface="Lucida Grande"/>
                <a:cs typeface="Georgia"/>
              </a:rPr>
              <a:t>h</a:t>
            </a:r>
            <a:r>
              <a:rPr lang="en-US" sz="2400" i="1" dirty="0" err="1" smtClean="0">
                <a:solidFill>
                  <a:srgbClr val="0000FF"/>
                </a:solidFill>
                <a:latin typeface="Symbol" charset="2"/>
                <a:ea typeface="Lucida Grande"/>
                <a:cs typeface="Symbol" charset="2"/>
              </a:rPr>
              <a:t>n</a:t>
            </a:r>
            <a:endParaRPr lang="en-US" sz="2400" dirty="0">
              <a:solidFill>
                <a:srgbClr val="0000FF"/>
              </a:solidFill>
              <a:latin typeface="Symbol" charset="2"/>
              <a:cs typeface="Symbol" charset="2"/>
            </a:endParaRPr>
          </a:p>
        </p:txBody>
      </p:sp>
      <p:graphicFrame>
        <p:nvGraphicFramePr>
          <p:cNvPr id="25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7934358"/>
              </p:ext>
            </p:extLst>
          </p:nvPr>
        </p:nvGraphicFramePr>
        <p:xfrm>
          <a:off x="3871086" y="4222251"/>
          <a:ext cx="1804988" cy="1123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566" name="Equation" r:id="rId6" imgW="736600" imgH="457200" progId="Equation.3">
                  <p:embed/>
                </p:oleObj>
              </mc:Choice>
              <mc:Fallback>
                <p:oleObj name="Equation" r:id="rId6" imgW="7366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871086" y="4222251"/>
                        <a:ext cx="1804988" cy="1123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80107284"/>
              </p:ext>
            </p:extLst>
          </p:nvPr>
        </p:nvGraphicFramePr>
        <p:xfrm>
          <a:off x="6753549" y="4176713"/>
          <a:ext cx="1960563" cy="1123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567" name="Equation" r:id="rId8" imgW="800100" imgH="457200" progId="Equation.3">
                  <p:embed/>
                </p:oleObj>
              </mc:Choice>
              <mc:Fallback>
                <p:oleObj name="Equation" r:id="rId8" imgW="8001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753549" y="4176713"/>
                        <a:ext cx="1960563" cy="1123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" name="Straight Connector 6"/>
          <p:cNvCxnSpPr/>
          <p:nvPr/>
        </p:nvCxnSpPr>
        <p:spPr>
          <a:xfrm>
            <a:off x="6767061" y="4615060"/>
            <a:ext cx="290540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ounded Rectangle 26"/>
          <p:cNvSpPr/>
          <p:nvPr/>
        </p:nvSpPr>
        <p:spPr>
          <a:xfrm>
            <a:off x="6651572" y="4180503"/>
            <a:ext cx="2165336" cy="1169488"/>
          </a:xfrm>
          <a:prstGeom prst="roundRect">
            <a:avLst/>
          </a:prstGeom>
          <a:solidFill>
            <a:schemeClr val="accent6">
              <a:lumMod val="60000"/>
              <a:lumOff val="40000"/>
              <a:alpha val="2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Line 24"/>
          <p:cNvSpPr>
            <a:spLocks noChangeShapeType="1"/>
          </p:cNvSpPr>
          <p:nvPr/>
        </p:nvSpPr>
        <p:spPr bwMode="auto">
          <a:xfrm flipV="1">
            <a:off x="657622" y="1002905"/>
            <a:ext cx="0" cy="2345409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>
              <a:latin typeface="Georgia"/>
            </a:endParaRPr>
          </a:p>
        </p:txBody>
      </p:sp>
      <p:sp>
        <p:nvSpPr>
          <p:cNvPr id="29" name="Line 25"/>
          <p:cNvSpPr>
            <a:spLocks noChangeShapeType="1"/>
          </p:cNvSpPr>
          <p:nvPr/>
        </p:nvSpPr>
        <p:spPr bwMode="auto">
          <a:xfrm>
            <a:off x="657622" y="3348314"/>
            <a:ext cx="3078163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>
              <a:latin typeface="Georgia"/>
            </a:endParaRPr>
          </a:p>
        </p:txBody>
      </p:sp>
      <p:sp>
        <p:nvSpPr>
          <p:cNvPr id="30" name="Text Box 29"/>
          <p:cNvSpPr txBox="1">
            <a:spLocks noChangeArrowheads="1"/>
          </p:cNvSpPr>
          <p:nvPr/>
        </p:nvSpPr>
        <p:spPr bwMode="auto">
          <a:xfrm>
            <a:off x="506422" y="3611815"/>
            <a:ext cx="290335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AU" dirty="0" smtClean="0">
                <a:solidFill>
                  <a:srgbClr val="990033"/>
                </a:solidFill>
                <a:latin typeface="Georgia"/>
              </a:rPr>
              <a:t>Energy of transition</a:t>
            </a:r>
            <a:endParaRPr lang="en-AU" dirty="0">
              <a:solidFill>
                <a:srgbClr val="990033"/>
              </a:solidFill>
              <a:latin typeface="Georgia"/>
            </a:endParaRPr>
          </a:p>
        </p:txBody>
      </p:sp>
      <p:sp>
        <p:nvSpPr>
          <p:cNvPr id="31" name="Text Box 30"/>
          <p:cNvSpPr txBox="1">
            <a:spLocks noChangeArrowheads="1"/>
          </p:cNvSpPr>
          <p:nvPr/>
        </p:nvSpPr>
        <p:spPr bwMode="auto">
          <a:xfrm rot="16200000">
            <a:off x="-485795" y="1890083"/>
            <a:ext cx="140420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AU" dirty="0" smtClean="0">
                <a:solidFill>
                  <a:srgbClr val="990033"/>
                </a:solidFill>
                <a:latin typeface="Georgia"/>
              </a:rPr>
              <a:t>Intensity</a:t>
            </a:r>
            <a:endParaRPr lang="en-AU" dirty="0">
              <a:solidFill>
                <a:srgbClr val="990033"/>
              </a:solidFill>
              <a:latin typeface="Georgia"/>
            </a:endParaRPr>
          </a:p>
        </p:txBody>
      </p:sp>
      <p:sp>
        <p:nvSpPr>
          <p:cNvPr id="32" name="Line 31"/>
          <p:cNvSpPr>
            <a:spLocks noChangeShapeType="1"/>
          </p:cNvSpPr>
          <p:nvPr/>
        </p:nvSpPr>
        <p:spPr bwMode="auto">
          <a:xfrm>
            <a:off x="2145109" y="3224489"/>
            <a:ext cx="0" cy="123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>
              <a:latin typeface="Georgia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33350" y="3336574"/>
            <a:ext cx="326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>
                <a:latin typeface="Georgia"/>
              </a:rPr>
              <a:t>0</a:t>
            </a:r>
            <a:endParaRPr lang="en-US" dirty="0">
              <a:latin typeface="Georgia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197562" y="3337310"/>
            <a:ext cx="708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>
                <a:latin typeface="Georgia"/>
              </a:rPr>
              <a:t>1000</a:t>
            </a:r>
            <a:endParaRPr lang="en-US" dirty="0">
              <a:latin typeface="Georgia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956554" y="3319088"/>
            <a:ext cx="7386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>
                <a:latin typeface="Georgia"/>
              </a:rPr>
              <a:t>2000</a:t>
            </a:r>
            <a:endParaRPr lang="en-US" dirty="0">
              <a:latin typeface="Georgia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734502" y="3319824"/>
            <a:ext cx="737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>
                <a:latin typeface="Georgia"/>
              </a:rPr>
              <a:t>3000</a:t>
            </a:r>
            <a:endParaRPr lang="en-US" dirty="0">
              <a:latin typeface="Georgia"/>
            </a:endParaRPr>
          </a:p>
        </p:txBody>
      </p:sp>
      <p:cxnSp>
        <p:nvCxnSpPr>
          <p:cNvPr id="39" name="Straight Connector 38"/>
          <p:cNvCxnSpPr/>
          <p:nvPr/>
        </p:nvCxnSpPr>
        <p:spPr>
          <a:xfrm flipV="1">
            <a:off x="2141500" y="1188878"/>
            <a:ext cx="0" cy="2148433"/>
          </a:xfrm>
          <a:prstGeom prst="line">
            <a:avLst/>
          </a:prstGeom>
          <a:ln w="25400">
            <a:solidFill>
              <a:schemeClr val="tx2">
                <a:lumMod val="60000"/>
                <a:lumOff val="40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Freeform 39"/>
          <p:cNvSpPr/>
          <p:nvPr/>
        </p:nvSpPr>
        <p:spPr>
          <a:xfrm>
            <a:off x="729628" y="1188878"/>
            <a:ext cx="2567211" cy="2040507"/>
          </a:xfrm>
          <a:custGeom>
            <a:avLst/>
            <a:gdLst>
              <a:gd name="connsiteX0" fmla="*/ 0 w 2567211"/>
              <a:gd name="connsiteY0" fmla="*/ 2026496 h 2040507"/>
              <a:gd name="connsiteX1" fmla="*/ 13511 w 2567211"/>
              <a:gd name="connsiteY1" fmla="*/ 1958946 h 2040507"/>
              <a:gd name="connsiteX2" fmla="*/ 40535 w 2567211"/>
              <a:gd name="connsiteY2" fmla="*/ 1931926 h 2040507"/>
              <a:gd name="connsiteX3" fmla="*/ 54046 w 2567211"/>
              <a:gd name="connsiteY3" fmla="*/ 1891396 h 2040507"/>
              <a:gd name="connsiteX4" fmla="*/ 108093 w 2567211"/>
              <a:gd name="connsiteY4" fmla="*/ 1999476 h 2040507"/>
              <a:gd name="connsiteX5" fmla="*/ 148628 w 2567211"/>
              <a:gd name="connsiteY5" fmla="*/ 2026496 h 2040507"/>
              <a:gd name="connsiteX6" fmla="*/ 243209 w 2567211"/>
              <a:gd name="connsiteY6" fmla="*/ 1972456 h 2040507"/>
              <a:gd name="connsiteX7" fmla="*/ 283744 w 2567211"/>
              <a:gd name="connsiteY7" fmla="*/ 1972456 h 2040507"/>
              <a:gd name="connsiteX8" fmla="*/ 324279 w 2567211"/>
              <a:gd name="connsiteY8" fmla="*/ 1958946 h 2040507"/>
              <a:gd name="connsiteX9" fmla="*/ 405349 w 2567211"/>
              <a:gd name="connsiteY9" fmla="*/ 2012986 h 2040507"/>
              <a:gd name="connsiteX10" fmla="*/ 459395 w 2567211"/>
              <a:gd name="connsiteY10" fmla="*/ 1999476 h 2040507"/>
              <a:gd name="connsiteX11" fmla="*/ 486419 w 2567211"/>
              <a:gd name="connsiteY11" fmla="*/ 1972456 h 2040507"/>
              <a:gd name="connsiteX12" fmla="*/ 540465 w 2567211"/>
              <a:gd name="connsiteY12" fmla="*/ 1891396 h 2040507"/>
              <a:gd name="connsiteX13" fmla="*/ 567488 w 2567211"/>
              <a:gd name="connsiteY13" fmla="*/ 1931926 h 2040507"/>
              <a:gd name="connsiteX14" fmla="*/ 581000 w 2567211"/>
              <a:gd name="connsiteY14" fmla="*/ 1972456 h 2040507"/>
              <a:gd name="connsiteX15" fmla="*/ 675581 w 2567211"/>
              <a:gd name="connsiteY15" fmla="*/ 1958946 h 2040507"/>
              <a:gd name="connsiteX16" fmla="*/ 729628 w 2567211"/>
              <a:gd name="connsiteY16" fmla="*/ 1985966 h 2040507"/>
              <a:gd name="connsiteX17" fmla="*/ 770163 w 2567211"/>
              <a:gd name="connsiteY17" fmla="*/ 2012986 h 2040507"/>
              <a:gd name="connsiteX18" fmla="*/ 783675 w 2567211"/>
              <a:gd name="connsiteY18" fmla="*/ 1972456 h 2040507"/>
              <a:gd name="connsiteX19" fmla="*/ 878256 w 2567211"/>
              <a:gd name="connsiteY19" fmla="*/ 2012986 h 2040507"/>
              <a:gd name="connsiteX20" fmla="*/ 918791 w 2567211"/>
              <a:gd name="connsiteY20" fmla="*/ 1999476 h 2040507"/>
              <a:gd name="connsiteX21" fmla="*/ 959326 w 2567211"/>
              <a:gd name="connsiteY21" fmla="*/ 1972456 h 2040507"/>
              <a:gd name="connsiteX22" fmla="*/ 1053907 w 2567211"/>
              <a:gd name="connsiteY22" fmla="*/ 1985966 h 2040507"/>
              <a:gd name="connsiteX23" fmla="*/ 1080931 w 2567211"/>
              <a:gd name="connsiteY23" fmla="*/ 2012986 h 2040507"/>
              <a:gd name="connsiteX24" fmla="*/ 1175512 w 2567211"/>
              <a:gd name="connsiteY24" fmla="*/ 1985966 h 2040507"/>
              <a:gd name="connsiteX25" fmla="*/ 1297117 w 2567211"/>
              <a:gd name="connsiteY25" fmla="*/ 1999476 h 2040507"/>
              <a:gd name="connsiteX26" fmla="*/ 1324140 w 2567211"/>
              <a:gd name="connsiteY26" fmla="*/ 1742786 h 2040507"/>
              <a:gd name="connsiteX27" fmla="*/ 1337652 w 2567211"/>
              <a:gd name="connsiteY27" fmla="*/ 1702256 h 2040507"/>
              <a:gd name="connsiteX28" fmla="*/ 1351163 w 2567211"/>
              <a:gd name="connsiteY28" fmla="*/ 1648216 h 2040507"/>
              <a:gd name="connsiteX29" fmla="*/ 1364675 w 2567211"/>
              <a:gd name="connsiteY29" fmla="*/ 378279 h 2040507"/>
              <a:gd name="connsiteX30" fmla="*/ 1378187 w 2567211"/>
              <a:gd name="connsiteY30" fmla="*/ 297219 h 2040507"/>
              <a:gd name="connsiteX31" fmla="*/ 1391698 w 2567211"/>
              <a:gd name="connsiteY31" fmla="*/ 0 h 2040507"/>
              <a:gd name="connsiteX32" fmla="*/ 1405210 w 2567211"/>
              <a:gd name="connsiteY32" fmla="*/ 40530 h 2040507"/>
              <a:gd name="connsiteX33" fmla="*/ 1432233 w 2567211"/>
              <a:gd name="connsiteY33" fmla="*/ 216159 h 2040507"/>
              <a:gd name="connsiteX34" fmla="*/ 1445745 w 2567211"/>
              <a:gd name="connsiteY34" fmla="*/ 553909 h 2040507"/>
              <a:gd name="connsiteX35" fmla="*/ 1459256 w 2567211"/>
              <a:gd name="connsiteY35" fmla="*/ 756558 h 2040507"/>
              <a:gd name="connsiteX36" fmla="*/ 1472768 w 2567211"/>
              <a:gd name="connsiteY36" fmla="*/ 1702256 h 2040507"/>
              <a:gd name="connsiteX37" fmla="*/ 1499791 w 2567211"/>
              <a:gd name="connsiteY37" fmla="*/ 1810336 h 2040507"/>
              <a:gd name="connsiteX38" fmla="*/ 1513303 w 2567211"/>
              <a:gd name="connsiteY38" fmla="*/ 1918416 h 2040507"/>
              <a:gd name="connsiteX39" fmla="*/ 1553838 w 2567211"/>
              <a:gd name="connsiteY39" fmla="*/ 2012986 h 2040507"/>
              <a:gd name="connsiteX40" fmla="*/ 1594373 w 2567211"/>
              <a:gd name="connsiteY40" fmla="*/ 2040006 h 2040507"/>
              <a:gd name="connsiteX41" fmla="*/ 1688954 w 2567211"/>
              <a:gd name="connsiteY41" fmla="*/ 2012986 h 2040507"/>
              <a:gd name="connsiteX42" fmla="*/ 1702466 w 2567211"/>
              <a:gd name="connsiteY42" fmla="*/ 1972456 h 2040507"/>
              <a:gd name="connsiteX43" fmla="*/ 1729489 w 2567211"/>
              <a:gd name="connsiteY43" fmla="*/ 1931926 h 2040507"/>
              <a:gd name="connsiteX44" fmla="*/ 1810559 w 2567211"/>
              <a:gd name="connsiteY44" fmla="*/ 1945436 h 2040507"/>
              <a:gd name="connsiteX45" fmla="*/ 1851094 w 2567211"/>
              <a:gd name="connsiteY45" fmla="*/ 1972456 h 2040507"/>
              <a:gd name="connsiteX46" fmla="*/ 1891629 w 2567211"/>
              <a:gd name="connsiteY46" fmla="*/ 1985966 h 2040507"/>
              <a:gd name="connsiteX47" fmla="*/ 1986210 w 2567211"/>
              <a:gd name="connsiteY47" fmla="*/ 1972456 h 2040507"/>
              <a:gd name="connsiteX48" fmla="*/ 2026745 w 2567211"/>
              <a:gd name="connsiteY48" fmla="*/ 1999476 h 2040507"/>
              <a:gd name="connsiteX49" fmla="*/ 2229420 w 2567211"/>
              <a:gd name="connsiteY49" fmla="*/ 1985966 h 2040507"/>
              <a:gd name="connsiteX50" fmla="*/ 2269955 w 2567211"/>
              <a:gd name="connsiteY50" fmla="*/ 1972456 h 2040507"/>
              <a:gd name="connsiteX51" fmla="*/ 2310489 w 2567211"/>
              <a:gd name="connsiteY51" fmla="*/ 1985966 h 2040507"/>
              <a:gd name="connsiteX52" fmla="*/ 2418583 w 2567211"/>
              <a:gd name="connsiteY52" fmla="*/ 2012986 h 2040507"/>
              <a:gd name="connsiteX53" fmla="*/ 2459117 w 2567211"/>
              <a:gd name="connsiteY53" fmla="*/ 2040006 h 2040507"/>
              <a:gd name="connsiteX54" fmla="*/ 2553699 w 2567211"/>
              <a:gd name="connsiteY54" fmla="*/ 2026496 h 2040507"/>
              <a:gd name="connsiteX55" fmla="*/ 2567211 w 2567211"/>
              <a:gd name="connsiteY55" fmla="*/ 2026496 h 20405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2567211" h="2040507">
                <a:moveTo>
                  <a:pt x="0" y="2026496"/>
                </a:moveTo>
                <a:cubicBezTo>
                  <a:pt x="4504" y="2003979"/>
                  <a:pt x="4465" y="1980052"/>
                  <a:pt x="13511" y="1958946"/>
                </a:cubicBezTo>
                <a:cubicBezTo>
                  <a:pt x="18529" y="1947238"/>
                  <a:pt x="33981" y="1942849"/>
                  <a:pt x="40535" y="1931926"/>
                </a:cubicBezTo>
                <a:cubicBezTo>
                  <a:pt x="47863" y="1919715"/>
                  <a:pt x="49542" y="1904906"/>
                  <a:pt x="54046" y="1891396"/>
                </a:cubicBezTo>
                <a:cubicBezTo>
                  <a:pt x="75512" y="1955785"/>
                  <a:pt x="65215" y="1965178"/>
                  <a:pt x="108093" y="1999476"/>
                </a:cubicBezTo>
                <a:cubicBezTo>
                  <a:pt x="120774" y="2009619"/>
                  <a:pt x="135116" y="2017489"/>
                  <a:pt x="148628" y="2026496"/>
                </a:cubicBezTo>
                <a:cubicBezTo>
                  <a:pt x="211682" y="1931925"/>
                  <a:pt x="175652" y="1927424"/>
                  <a:pt x="243209" y="1972456"/>
                </a:cubicBezTo>
                <a:cubicBezTo>
                  <a:pt x="267499" y="2045315"/>
                  <a:pt x="242387" y="2005537"/>
                  <a:pt x="283744" y="1972456"/>
                </a:cubicBezTo>
                <a:cubicBezTo>
                  <a:pt x="294866" y="1963560"/>
                  <a:pt x="310767" y="1963449"/>
                  <a:pt x="324279" y="1958946"/>
                </a:cubicBezTo>
                <a:cubicBezTo>
                  <a:pt x="348652" y="1983316"/>
                  <a:pt x="366241" y="2012986"/>
                  <a:pt x="405349" y="2012986"/>
                </a:cubicBezTo>
                <a:cubicBezTo>
                  <a:pt x="423919" y="2012986"/>
                  <a:pt x="441380" y="2003979"/>
                  <a:pt x="459395" y="1999476"/>
                </a:cubicBezTo>
                <a:cubicBezTo>
                  <a:pt x="468403" y="1990469"/>
                  <a:pt x="478775" y="1982646"/>
                  <a:pt x="486419" y="1972456"/>
                </a:cubicBezTo>
                <a:cubicBezTo>
                  <a:pt x="505906" y="1946477"/>
                  <a:pt x="540465" y="1891396"/>
                  <a:pt x="540465" y="1891396"/>
                </a:cubicBezTo>
                <a:cubicBezTo>
                  <a:pt x="549473" y="1904906"/>
                  <a:pt x="560226" y="1917403"/>
                  <a:pt x="567488" y="1931926"/>
                </a:cubicBezTo>
                <a:cubicBezTo>
                  <a:pt x="573857" y="1944663"/>
                  <a:pt x="567184" y="1969002"/>
                  <a:pt x="581000" y="1972456"/>
                </a:cubicBezTo>
                <a:cubicBezTo>
                  <a:pt x="611896" y="1980179"/>
                  <a:pt x="644054" y="1963449"/>
                  <a:pt x="675581" y="1958946"/>
                </a:cubicBezTo>
                <a:cubicBezTo>
                  <a:pt x="749541" y="1934296"/>
                  <a:pt x="691699" y="1938561"/>
                  <a:pt x="729628" y="1985966"/>
                </a:cubicBezTo>
                <a:cubicBezTo>
                  <a:pt x="739773" y="1998645"/>
                  <a:pt x="756651" y="2003979"/>
                  <a:pt x="770163" y="2012986"/>
                </a:cubicBezTo>
                <a:cubicBezTo>
                  <a:pt x="774667" y="1999476"/>
                  <a:pt x="770452" y="1977744"/>
                  <a:pt x="783675" y="1972456"/>
                </a:cubicBezTo>
                <a:cubicBezTo>
                  <a:pt x="810940" y="1961551"/>
                  <a:pt x="859464" y="2000460"/>
                  <a:pt x="878256" y="2012986"/>
                </a:cubicBezTo>
                <a:cubicBezTo>
                  <a:pt x="891768" y="2008483"/>
                  <a:pt x="906052" y="2005845"/>
                  <a:pt x="918791" y="1999476"/>
                </a:cubicBezTo>
                <a:cubicBezTo>
                  <a:pt x="933315" y="1992215"/>
                  <a:pt x="943168" y="1974072"/>
                  <a:pt x="959326" y="1972456"/>
                </a:cubicBezTo>
                <a:cubicBezTo>
                  <a:pt x="991015" y="1969287"/>
                  <a:pt x="1022380" y="1981463"/>
                  <a:pt x="1053907" y="1985966"/>
                </a:cubicBezTo>
                <a:cubicBezTo>
                  <a:pt x="1062915" y="1994973"/>
                  <a:pt x="1068366" y="2010892"/>
                  <a:pt x="1080931" y="2012986"/>
                </a:cubicBezTo>
                <a:cubicBezTo>
                  <a:pt x="1092241" y="2014871"/>
                  <a:pt x="1160735" y="1990891"/>
                  <a:pt x="1175512" y="1985966"/>
                </a:cubicBezTo>
                <a:cubicBezTo>
                  <a:pt x="1270094" y="2017489"/>
                  <a:pt x="1229559" y="2021993"/>
                  <a:pt x="1297117" y="1999476"/>
                </a:cubicBezTo>
                <a:cubicBezTo>
                  <a:pt x="1336300" y="1881936"/>
                  <a:pt x="1295339" y="2016359"/>
                  <a:pt x="1324140" y="1742786"/>
                </a:cubicBezTo>
                <a:cubicBezTo>
                  <a:pt x="1325631" y="1728623"/>
                  <a:pt x="1333739" y="1715949"/>
                  <a:pt x="1337652" y="1702256"/>
                </a:cubicBezTo>
                <a:cubicBezTo>
                  <a:pt x="1342753" y="1684403"/>
                  <a:pt x="1346659" y="1666229"/>
                  <a:pt x="1351163" y="1648216"/>
                </a:cubicBezTo>
                <a:cubicBezTo>
                  <a:pt x="1355667" y="1224904"/>
                  <a:pt x="1356209" y="801531"/>
                  <a:pt x="1364675" y="378279"/>
                </a:cubicBezTo>
                <a:cubicBezTo>
                  <a:pt x="1365223" y="350892"/>
                  <a:pt x="1376235" y="324542"/>
                  <a:pt x="1378187" y="297219"/>
                </a:cubicBezTo>
                <a:cubicBezTo>
                  <a:pt x="1385254" y="198296"/>
                  <a:pt x="1387194" y="99073"/>
                  <a:pt x="1391698" y="0"/>
                </a:cubicBezTo>
                <a:cubicBezTo>
                  <a:pt x="1396202" y="13510"/>
                  <a:pt x="1402120" y="26628"/>
                  <a:pt x="1405210" y="40530"/>
                </a:cubicBezTo>
                <a:cubicBezTo>
                  <a:pt x="1412706" y="74259"/>
                  <a:pt x="1427925" y="186007"/>
                  <a:pt x="1432233" y="216159"/>
                </a:cubicBezTo>
                <a:cubicBezTo>
                  <a:pt x="1436737" y="328742"/>
                  <a:pt x="1440118" y="441376"/>
                  <a:pt x="1445745" y="553909"/>
                </a:cubicBezTo>
                <a:cubicBezTo>
                  <a:pt x="1449126" y="621524"/>
                  <a:pt x="1457663" y="688877"/>
                  <a:pt x="1459256" y="756558"/>
                </a:cubicBezTo>
                <a:cubicBezTo>
                  <a:pt x="1466673" y="1071736"/>
                  <a:pt x="1460650" y="1387224"/>
                  <a:pt x="1472768" y="1702256"/>
                </a:cubicBezTo>
                <a:cubicBezTo>
                  <a:pt x="1474195" y="1739364"/>
                  <a:pt x="1495184" y="1773487"/>
                  <a:pt x="1499791" y="1810336"/>
                </a:cubicBezTo>
                <a:cubicBezTo>
                  <a:pt x="1504295" y="1846363"/>
                  <a:pt x="1507333" y="1882603"/>
                  <a:pt x="1513303" y="1918416"/>
                </a:cubicBezTo>
                <a:cubicBezTo>
                  <a:pt x="1519505" y="1955623"/>
                  <a:pt x="1526351" y="1985503"/>
                  <a:pt x="1553838" y="2012986"/>
                </a:cubicBezTo>
                <a:cubicBezTo>
                  <a:pt x="1565321" y="2024468"/>
                  <a:pt x="1580861" y="2030999"/>
                  <a:pt x="1594373" y="2040006"/>
                </a:cubicBezTo>
                <a:cubicBezTo>
                  <a:pt x="1594840" y="2039889"/>
                  <a:pt x="1682493" y="2019446"/>
                  <a:pt x="1688954" y="2012986"/>
                </a:cubicBezTo>
                <a:cubicBezTo>
                  <a:pt x="1699025" y="2002917"/>
                  <a:pt x="1696097" y="1985193"/>
                  <a:pt x="1702466" y="1972456"/>
                </a:cubicBezTo>
                <a:cubicBezTo>
                  <a:pt x="1709728" y="1957933"/>
                  <a:pt x="1720481" y="1945436"/>
                  <a:pt x="1729489" y="1931926"/>
                </a:cubicBezTo>
                <a:cubicBezTo>
                  <a:pt x="1756512" y="1936429"/>
                  <a:pt x="1784569" y="1936774"/>
                  <a:pt x="1810559" y="1945436"/>
                </a:cubicBezTo>
                <a:cubicBezTo>
                  <a:pt x="1825964" y="1950570"/>
                  <a:pt x="1836570" y="1965195"/>
                  <a:pt x="1851094" y="1972456"/>
                </a:cubicBezTo>
                <a:cubicBezTo>
                  <a:pt x="1863833" y="1978825"/>
                  <a:pt x="1878117" y="1981463"/>
                  <a:pt x="1891629" y="1985966"/>
                </a:cubicBezTo>
                <a:cubicBezTo>
                  <a:pt x="1923156" y="1981463"/>
                  <a:pt x="1954521" y="1969287"/>
                  <a:pt x="1986210" y="1972456"/>
                </a:cubicBezTo>
                <a:cubicBezTo>
                  <a:pt x="2002368" y="1974072"/>
                  <a:pt x="2010532" y="1998575"/>
                  <a:pt x="2026745" y="1999476"/>
                </a:cubicBezTo>
                <a:cubicBezTo>
                  <a:pt x="2094349" y="2003231"/>
                  <a:pt x="2161862" y="1990469"/>
                  <a:pt x="2229420" y="1985966"/>
                </a:cubicBezTo>
                <a:cubicBezTo>
                  <a:pt x="2242932" y="1981463"/>
                  <a:pt x="2255713" y="1972456"/>
                  <a:pt x="2269955" y="1972456"/>
                </a:cubicBezTo>
                <a:cubicBezTo>
                  <a:pt x="2284197" y="1972456"/>
                  <a:pt x="2296672" y="1982512"/>
                  <a:pt x="2310489" y="1985966"/>
                </a:cubicBezTo>
                <a:lnTo>
                  <a:pt x="2418583" y="2012986"/>
                </a:lnTo>
                <a:cubicBezTo>
                  <a:pt x="2432094" y="2021993"/>
                  <a:pt x="2442959" y="2038390"/>
                  <a:pt x="2459117" y="2040006"/>
                </a:cubicBezTo>
                <a:cubicBezTo>
                  <a:pt x="2490806" y="2043175"/>
                  <a:pt x="2522098" y="2030446"/>
                  <a:pt x="2553699" y="2026496"/>
                </a:cubicBezTo>
                <a:cubicBezTo>
                  <a:pt x="2558168" y="2025937"/>
                  <a:pt x="2562707" y="2026496"/>
                  <a:pt x="2567211" y="2026496"/>
                </a:cubicBezTo>
              </a:path>
            </a:pathLst>
          </a:cu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/>
          <p:cNvSpPr txBox="1"/>
          <p:nvPr/>
        </p:nvSpPr>
        <p:spPr>
          <a:xfrm>
            <a:off x="424879" y="4222251"/>
            <a:ext cx="258436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Georgia"/>
                <a:cs typeface="Georgia"/>
              </a:rPr>
              <a:t>IR Spectrum:</a:t>
            </a:r>
          </a:p>
          <a:p>
            <a:r>
              <a:rPr lang="en-US" sz="2400" b="1" dirty="0">
                <a:latin typeface="Georgia"/>
                <a:cs typeface="Georgia"/>
              </a:rPr>
              <a:t>	</a:t>
            </a:r>
            <a:r>
              <a:rPr lang="en-US" sz="2400" dirty="0" smtClean="0">
                <a:latin typeface="Georgia"/>
                <a:cs typeface="Georgia"/>
              </a:rPr>
              <a:t>Bond strength </a:t>
            </a:r>
            <a:endParaRPr lang="en-US" sz="2400" dirty="0">
              <a:latin typeface="Georgia"/>
              <a:cs typeface="Georgia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051521" y="5673282"/>
            <a:ext cx="70523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Georgia"/>
                <a:cs typeface="Georgia"/>
              </a:rPr>
              <a:t>Polyatomic molecule: </a:t>
            </a:r>
            <a:r>
              <a:rPr lang="en-US" sz="2400" dirty="0" smtClean="0">
                <a:latin typeface="Georgia"/>
                <a:cs typeface="Georgia"/>
              </a:rPr>
              <a:t>Different Bond strengths </a:t>
            </a:r>
          </a:p>
          <a:p>
            <a:r>
              <a:rPr lang="en-US" sz="2400" dirty="0" smtClean="0">
                <a:latin typeface="Wingdings"/>
                <a:ea typeface="Wingdings"/>
                <a:cs typeface="Wingdings"/>
                <a:sym typeface="Wingdings"/>
              </a:rPr>
              <a:t>					</a:t>
            </a:r>
            <a:r>
              <a:rPr lang="en-US" sz="2400" dirty="0" smtClean="0">
                <a:latin typeface="Georgia"/>
                <a:cs typeface="Georgia"/>
                <a:sym typeface="Wingdings"/>
              </a:rPr>
              <a:t> Functional groups</a:t>
            </a:r>
            <a:r>
              <a:rPr lang="en-US" sz="2400" dirty="0" smtClean="0">
                <a:latin typeface="Georgia"/>
                <a:cs typeface="Georgia"/>
              </a:rPr>
              <a:t> </a:t>
            </a:r>
            <a:endParaRPr lang="en-US" sz="2400" dirty="0">
              <a:latin typeface="Georgia"/>
              <a:cs typeface="Georgia"/>
            </a:endParaRPr>
          </a:p>
        </p:txBody>
      </p:sp>
      <p:sp>
        <p:nvSpPr>
          <p:cNvPr id="43" name="Title 1"/>
          <p:cNvSpPr txBox="1">
            <a:spLocks/>
          </p:cNvSpPr>
          <p:nvPr/>
        </p:nvSpPr>
        <p:spPr>
          <a:xfrm>
            <a:off x="221903" y="1751718"/>
            <a:ext cx="2512599" cy="10086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strike="noStrike" kern="1200" cap="none" spc="0" normalizeH="0" baseline="0" noProof="0" dirty="0" err="1" smtClean="0">
                <a:ln>
                  <a:noFill/>
                </a:ln>
                <a:effectLst/>
                <a:uLnTx/>
                <a:uFillTx/>
                <a:latin typeface="Symbol" charset="2"/>
                <a:ea typeface="+mj-ea"/>
                <a:cs typeface="Symbol" charset="2"/>
              </a:rPr>
              <a:t>D</a:t>
            </a:r>
            <a:r>
              <a:rPr kumimoji="0" lang="en-US" sz="2400" b="1" i="1" strike="noStrike" kern="1200" cap="none" spc="0" normalizeH="0" baseline="0" noProof="0" dirty="0" err="1" smtClean="0">
                <a:ln>
                  <a:noFill/>
                </a:ln>
                <a:effectLst/>
                <a:uLnTx/>
                <a:uFillTx/>
                <a:latin typeface="Georgia"/>
                <a:ea typeface="+mj-ea"/>
                <a:cs typeface="+mj-cs"/>
              </a:rPr>
              <a:t>v</a:t>
            </a:r>
            <a:r>
              <a:rPr kumimoji="0" lang="en-US" sz="2400" b="1" i="0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Georgia"/>
                <a:ea typeface="+mj-ea"/>
                <a:cs typeface="+mj-cs"/>
              </a:rPr>
              <a:t>=1</a:t>
            </a:r>
            <a:endParaRPr kumimoji="0" lang="en-US" sz="2400" b="1" i="0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Georgia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185657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968376" y="0"/>
            <a:ext cx="6233326" cy="10086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sng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Georgia"/>
                <a:ea typeface="+mj-ea"/>
                <a:cs typeface="+mj-cs"/>
              </a:rPr>
              <a:t>High resolution IR spectrum of </a:t>
            </a:r>
            <a:r>
              <a:rPr kumimoji="0" lang="en-US" sz="2400" b="1" i="0" u="sng" strike="noStrike" kern="1200" cap="none" spc="0" normalizeH="0" baseline="0" noProof="0" dirty="0" err="1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Georgia"/>
                <a:ea typeface="+mj-ea"/>
                <a:cs typeface="+mj-cs"/>
              </a:rPr>
              <a:t>HCl</a:t>
            </a:r>
            <a:endParaRPr kumimoji="0" lang="en-US" sz="2400" b="1" i="0" u="sng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Georgia"/>
              <a:ea typeface="+mj-ea"/>
              <a:cs typeface="+mj-cs"/>
            </a:endParaRPr>
          </a:p>
        </p:txBody>
      </p:sp>
      <p:pic>
        <p:nvPicPr>
          <p:cNvPr id="3" name="Picture 2" descr="HCl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203" y="838125"/>
            <a:ext cx="5762625" cy="2628900"/>
          </a:xfrm>
          <a:prstGeom prst="rect">
            <a:avLst/>
          </a:prstGeom>
        </p:spPr>
      </p:pic>
      <p:pic>
        <p:nvPicPr>
          <p:cNvPr id="14" name="Picture 3" descr="c:\ch19\19_14fig_PChem.jpg"/>
          <p:cNvPicPr>
            <a:picLocks noChangeAspect="1" noChangeArrowheads="1"/>
          </p:cNvPicPr>
          <p:nvPr/>
        </p:nvPicPr>
        <p:blipFill>
          <a:blip r:embed="rId3"/>
          <a:srcRect b="7139"/>
          <a:stretch>
            <a:fillRect/>
          </a:stretch>
        </p:blipFill>
        <p:spPr bwMode="auto">
          <a:xfrm>
            <a:off x="6287828" y="838125"/>
            <a:ext cx="2611643" cy="39867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3" descr="HCl37.jpe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922" y="4216400"/>
            <a:ext cx="4629150" cy="2409825"/>
          </a:xfrm>
          <a:prstGeom prst="rect">
            <a:avLst/>
          </a:prstGeom>
        </p:spPr>
      </p:pic>
      <p:sp>
        <p:nvSpPr>
          <p:cNvPr id="15" name="Title 1"/>
          <p:cNvSpPr txBox="1">
            <a:spLocks/>
          </p:cNvSpPr>
          <p:nvPr/>
        </p:nvSpPr>
        <p:spPr>
          <a:xfrm>
            <a:off x="1280399" y="3207732"/>
            <a:ext cx="4593269" cy="10086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Georgia"/>
                <a:ea typeface="+mj-ea"/>
                <a:cs typeface="+mj-cs"/>
              </a:rPr>
              <a:t>Rotational</a:t>
            </a:r>
            <a:r>
              <a:rPr kumimoji="0" lang="en-US" sz="2400" b="1" i="0" strike="noStrike" kern="1200" cap="none" spc="0" normalizeH="0" noProof="0" dirty="0" smtClean="0">
                <a:ln>
                  <a:noFill/>
                </a:ln>
                <a:effectLst/>
                <a:uLnTx/>
                <a:uFillTx/>
                <a:latin typeface="Georgia"/>
                <a:ea typeface="+mj-ea"/>
                <a:cs typeface="+mj-cs"/>
              </a:rPr>
              <a:t> fine structure</a:t>
            </a:r>
            <a:endParaRPr kumimoji="0" lang="en-US" sz="2400" b="1" i="0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Georgia"/>
              <a:ea typeface="+mj-ea"/>
              <a:cs typeface="+mj-cs"/>
            </a:endParaRPr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5685536" y="5589256"/>
            <a:ext cx="2962481" cy="10086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Georgia"/>
                <a:ea typeface="+mj-ea"/>
                <a:cs typeface="+mj-cs"/>
              </a:rPr>
              <a:t>Isotope effect</a:t>
            </a:r>
            <a:endParaRPr kumimoji="0" lang="en-US" sz="2400" b="1" i="0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Georgia"/>
              <a:ea typeface="+mj-ea"/>
              <a:cs typeface="+mj-cs"/>
            </a:endParaRPr>
          </a:p>
        </p:txBody>
      </p:sp>
      <p:sp>
        <p:nvSpPr>
          <p:cNvPr id="9" name="Rounded Rectangular Callout 8"/>
          <p:cNvSpPr/>
          <p:nvPr/>
        </p:nvSpPr>
        <p:spPr>
          <a:xfrm>
            <a:off x="3391421" y="1526627"/>
            <a:ext cx="202674" cy="1837356"/>
          </a:xfrm>
          <a:prstGeom prst="wedgeRoundRectCallout">
            <a:avLst>
              <a:gd name="adj1" fmla="val 19167"/>
              <a:gd name="adj2" fmla="val 122059"/>
              <a:gd name="adj3" fmla="val 16667"/>
            </a:avLst>
          </a:prstGeom>
          <a:noFill/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6313077" y="4824854"/>
            <a:ext cx="2512599" cy="10086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strike="noStrike" kern="1200" cap="none" spc="0" normalizeH="0" baseline="0" noProof="0" dirty="0" err="1" smtClean="0">
                <a:ln>
                  <a:noFill/>
                </a:ln>
                <a:effectLst/>
                <a:uLnTx/>
                <a:uFillTx/>
                <a:latin typeface="Symbol" charset="2"/>
                <a:ea typeface="+mj-ea"/>
                <a:cs typeface="Symbol" charset="2"/>
              </a:rPr>
              <a:t>D</a:t>
            </a:r>
            <a:r>
              <a:rPr kumimoji="0" lang="en-US" sz="2400" b="1" i="1" strike="noStrike" kern="1200" cap="none" spc="0" normalizeH="0" baseline="0" noProof="0" dirty="0" err="1" smtClean="0">
                <a:ln>
                  <a:noFill/>
                </a:ln>
                <a:effectLst/>
                <a:uLnTx/>
                <a:uFillTx/>
                <a:latin typeface="Georgia"/>
                <a:ea typeface="+mj-ea"/>
                <a:cs typeface="+mj-cs"/>
              </a:rPr>
              <a:t>v</a:t>
            </a:r>
            <a:r>
              <a:rPr kumimoji="0" lang="en-US" sz="2400" b="1" i="0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Georgia"/>
                <a:ea typeface="+mj-ea"/>
                <a:cs typeface="+mj-cs"/>
              </a:rPr>
              <a:t>=1, </a:t>
            </a:r>
            <a:r>
              <a:rPr kumimoji="0" lang="en-US" sz="2400" b="1" i="0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Symbol" charset="2"/>
                <a:ea typeface="+mj-ea"/>
                <a:cs typeface="Symbol" charset="2"/>
              </a:rPr>
              <a:t>D</a:t>
            </a:r>
            <a:r>
              <a:rPr kumimoji="0" lang="en-US" sz="2400" b="1" i="1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Georgia"/>
                <a:ea typeface="+mj-ea"/>
                <a:cs typeface="+mj-cs"/>
              </a:rPr>
              <a:t>J</a:t>
            </a:r>
            <a:r>
              <a:rPr kumimoji="0" lang="en-US" sz="2400" b="1" i="0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Georgia"/>
                <a:ea typeface="+mj-ea"/>
                <a:cs typeface="+mj-cs"/>
              </a:rPr>
              <a:t>=</a:t>
            </a:r>
            <a:r>
              <a:rPr kumimoji="0" lang="en-US" sz="2400" b="1" i="0" u="sng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Georgia"/>
                <a:ea typeface="+mj-ea"/>
                <a:cs typeface="+mj-cs"/>
              </a:rPr>
              <a:t>+</a:t>
            </a:r>
            <a:r>
              <a:rPr kumimoji="0" lang="en-US" sz="2400" b="1" i="0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Georgia"/>
                <a:ea typeface="+mj-ea"/>
                <a:cs typeface="+mj-cs"/>
              </a:rPr>
              <a:t>1</a:t>
            </a:r>
            <a:endParaRPr kumimoji="0" lang="en-US" sz="2400" b="1" i="0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Georgia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1121459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981763" y="0"/>
            <a:ext cx="7772400" cy="1008668"/>
          </a:xfrm>
        </p:spPr>
        <p:txBody>
          <a:bodyPr>
            <a:normAutofit/>
          </a:bodyPr>
          <a:lstStyle/>
          <a:p>
            <a:pPr algn="l"/>
            <a:r>
              <a:rPr lang="en-US" sz="2400" b="1" u="sng" dirty="0" smtClean="0">
                <a:solidFill>
                  <a:srgbClr val="0000FF"/>
                </a:solidFill>
              </a:rPr>
              <a:t>Molecular Spectroscopy</a:t>
            </a:r>
            <a:endParaRPr lang="en-US" sz="2400" b="1" u="sng" dirty="0">
              <a:solidFill>
                <a:srgbClr val="0000FF"/>
              </a:solidFill>
            </a:endParaRP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981763" y="1103918"/>
            <a:ext cx="7772400" cy="39660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eorgia"/>
                <a:ea typeface="+mj-ea"/>
                <a:cs typeface="+mj-cs"/>
              </a:rPr>
              <a:t>Interaction of radiation with matter</a:t>
            </a:r>
            <a:endParaRPr kumimoji="0" lang="en-US" sz="2400" b="1" i="0" u="none" strike="noStrike" kern="1200" cap="none" spc="0" normalizeH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eorgia"/>
              <a:ea typeface="+mj-ea"/>
              <a:cs typeface="+mj-cs"/>
            </a:endParaRPr>
          </a:p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noProof="0" dirty="0" smtClean="0">
              <a:solidFill>
                <a:srgbClr val="FF0000"/>
              </a:solidFill>
              <a:latin typeface="Georgia"/>
              <a:ea typeface="+mj-ea"/>
              <a:cs typeface="+mj-cs"/>
            </a:endParaRPr>
          </a:p>
          <a:p>
            <a:pPr marL="342900" marR="0" lvl="0" indent="-342900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240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Georgia"/>
                <a:ea typeface="+mj-ea"/>
                <a:cs typeface="+mj-cs"/>
              </a:rPr>
              <a:t>Ionization energies</a:t>
            </a:r>
          </a:p>
          <a:p>
            <a:pPr marL="342900" marR="0" lvl="0" indent="-342900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240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Georgia"/>
                <a:ea typeface="+mj-ea"/>
                <a:cs typeface="+mj-cs"/>
              </a:rPr>
              <a:t>Bond Length</a:t>
            </a:r>
            <a:endParaRPr lang="en-US" sz="2400" dirty="0" smtClean="0">
              <a:latin typeface="Georgia"/>
              <a:ea typeface="+mj-ea"/>
              <a:cs typeface="+mj-cs"/>
            </a:endParaRPr>
          </a:p>
          <a:p>
            <a:pPr marL="342900" marR="0" lvl="0" indent="-342900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240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Georgia"/>
                <a:ea typeface="+mj-ea"/>
                <a:cs typeface="+mj-cs"/>
              </a:rPr>
              <a:t>Bond Strength</a:t>
            </a:r>
            <a:endParaRPr lang="en-US" sz="2400" dirty="0">
              <a:latin typeface="Georgia"/>
              <a:ea typeface="+mj-ea"/>
              <a:cs typeface="+mj-cs"/>
            </a:endParaRPr>
          </a:p>
          <a:p>
            <a:pPr marL="342900" marR="0" lvl="0" indent="-342900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sz="2400" dirty="0" smtClean="0">
                <a:latin typeface="Georgia"/>
                <a:ea typeface="+mj-ea"/>
                <a:cs typeface="+mj-cs"/>
              </a:rPr>
              <a:t>Intermolecular interactions</a:t>
            </a:r>
          </a:p>
          <a:p>
            <a:pPr marL="342900" marR="0" lvl="0" indent="-342900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240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Georgia"/>
                <a:ea typeface="+mj-ea"/>
                <a:cs typeface="+mj-cs"/>
              </a:rPr>
              <a:t>Functional</a:t>
            </a:r>
            <a:r>
              <a:rPr kumimoji="0" lang="en-US" sz="2400" i="0" u="none" strike="noStrike" kern="1200" cap="none" spc="0" normalizeH="0" noProof="0" dirty="0" smtClean="0">
                <a:ln>
                  <a:noFill/>
                </a:ln>
                <a:effectLst/>
                <a:uLnTx/>
                <a:uFillTx/>
                <a:latin typeface="Georgia"/>
                <a:ea typeface="+mj-ea"/>
                <a:cs typeface="+mj-cs"/>
              </a:rPr>
              <a:t> groups</a:t>
            </a:r>
          </a:p>
          <a:p>
            <a:pPr marL="342900" marR="0" lvl="0" indent="-342900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sz="2400" dirty="0" smtClean="0">
                <a:latin typeface="Georgia"/>
                <a:ea typeface="+mj-ea"/>
                <a:cs typeface="+mj-cs"/>
              </a:rPr>
              <a:t>Structure in solution</a:t>
            </a:r>
          </a:p>
          <a:p>
            <a:pPr marL="342900" marR="0" lvl="0" indent="-342900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2400" i="0" u="none" strike="noStrike" kern="1200" cap="none" spc="0" normalizeH="0" noProof="0" dirty="0" smtClean="0">
                <a:ln>
                  <a:noFill/>
                </a:ln>
                <a:effectLst/>
                <a:uLnTx/>
                <a:uFillTx/>
                <a:latin typeface="Georgia"/>
                <a:ea typeface="+mj-ea"/>
                <a:cs typeface="+mj-cs"/>
              </a:rPr>
              <a:t>Dynamics</a:t>
            </a:r>
          </a:p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i="0" u="none" strike="noStrike" kern="1200" cap="none" spc="0" normalizeH="0" baseline="0" noProof="0" dirty="0" smtClean="0">
              <a:ln>
                <a:noFill/>
              </a:ln>
              <a:solidFill>
                <a:srgbClr val="008000"/>
              </a:solidFill>
              <a:effectLst/>
              <a:uLnTx/>
              <a:uFillTx/>
              <a:latin typeface="Georgia"/>
              <a:ea typeface="+mj-ea"/>
              <a:cs typeface="+mj-cs"/>
            </a:endParaRPr>
          </a:p>
          <a:p>
            <a:pPr lvl="0">
              <a:spcBef>
                <a:spcPct val="0"/>
              </a:spcBef>
              <a:defRPr/>
            </a:pPr>
            <a:endParaRPr lang="en-US" sz="2400" dirty="0" smtClean="0">
              <a:solidFill>
                <a:srgbClr val="000090"/>
              </a:solidFill>
              <a:latin typeface="Georgia"/>
            </a:endParaRPr>
          </a:p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i="0" u="none" strike="noStrike" kern="1200" cap="none" spc="0" normalizeH="0" baseline="0" noProof="0" dirty="0">
              <a:ln>
                <a:noFill/>
              </a:ln>
              <a:solidFill>
                <a:srgbClr val="000090"/>
              </a:solidFill>
              <a:effectLst/>
              <a:uLnTx/>
              <a:uFillTx/>
              <a:latin typeface="Georgia"/>
              <a:ea typeface="+mj-ea"/>
              <a:cs typeface="+mj-c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7268" y="1692276"/>
            <a:ext cx="2140357" cy="318134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45263" y="5120382"/>
            <a:ext cx="7032625" cy="1200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Georgia"/>
                <a:cs typeface="Georgia"/>
              </a:rPr>
              <a:t>Experiments are the only means of knowledge at our disposal. The rest is poetry, imagination</a:t>
            </a:r>
            <a:r>
              <a:rPr lang="en-US" sz="24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Georgia"/>
                <a:cs typeface="Georgia"/>
              </a:rPr>
              <a:t>.</a:t>
            </a:r>
            <a:endParaRPr lang="en-US" sz="24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Georgi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24718567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338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79319882"/>
              </p:ext>
            </p:extLst>
          </p:nvPr>
        </p:nvGraphicFramePr>
        <p:xfrm>
          <a:off x="403671" y="981581"/>
          <a:ext cx="8296608" cy="41876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41" name="Photo House" r:id="rId3" imgW="6782747" imgH="3096057" progId="">
                  <p:embed/>
                </p:oleObj>
              </mc:Choice>
              <mc:Fallback>
                <p:oleObj name="Photo House" r:id="rId3" imgW="6782747" imgH="3096057" progId="">
                  <p:embed/>
                  <p:pic>
                    <p:nvPicPr>
                      <p:cNvPr id="0" name="Picture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3671" y="981581"/>
                        <a:ext cx="8296608" cy="418766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itle 1"/>
          <p:cNvSpPr txBox="1">
            <a:spLocks/>
          </p:cNvSpPr>
          <p:nvPr/>
        </p:nvSpPr>
        <p:spPr>
          <a:xfrm>
            <a:off x="950003" y="0"/>
            <a:ext cx="7772400" cy="10086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sng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Georgia"/>
                <a:ea typeface="+mj-ea"/>
                <a:cs typeface="+mj-cs"/>
              </a:rPr>
              <a:t>Electromagnetic Spectrum</a:t>
            </a:r>
            <a:endParaRPr kumimoji="0" lang="en-US" sz="2400" b="1" i="0" u="sng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Georgia"/>
              <a:ea typeface="+mj-ea"/>
              <a:cs typeface="+mj-cs"/>
            </a:endParaRPr>
          </a:p>
        </p:txBody>
      </p:sp>
      <p:grpSp>
        <p:nvGrpSpPr>
          <p:cNvPr id="7" name="Group 34"/>
          <p:cNvGrpSpPr>
            <a:grpSpLocks/>
          </p:cNvGrpSpPr>
          <p:nvPr/>
        </p:nvGrpSpPr>
        <p:grpSpPr bwMode="auto">
          <a:xfrm>
            <a:off x="3602038" y="5898168"/>
            <a:ext cx="1905000" cy="609600"/>
            <a:chOff x="2448" y="3648"/>
            <a:chExt cx="1200" cy="384"/>
          </a:xfrm>
        </p:grpSpPr>
        <p:sp>
          <p:nvSpPr>
            <p:cNvPr id="8" name="Rectangle 35"/>
            <p:cNvSpPr>
              <a:spLocks noChangeArrowheads="1"/>
            </p:cNvSpPr>
            <p:nvPr/>
          </p:nvSpPr>
          <p:spPr bwMode="auto">
            <a:xfrm>
              <a:off x="2448" y="3648"/>
              <a:ext cx="1200" cy="384"/>
            </a:xfrm>
            <a:prstGeom prst="rect">
              <a:avLst/>
            </a:prstGeom>
            <a:solidFill>
              <a:srgbClr val="FFFF99"/>
            </a:solidFill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zh-TW" altLang="en-US" dirty="0">
                <a:latin typeface="Georgia"/>
                <a:ea typeface="新細明體" charset="-120"/>
                <a:cs typeface="新細明體" charset="-120"/>
              </a:endParaRPr>
            </a:p>
          </p:txBody>
        </p:sp>
        <p:graphicFrame>
          <p:nvGraphicFramePr>
            <p:cNvPr id="9" name="Object 36"/>
            <p:cNvGraphicFramePr>
              <a:graphicFrameLocks noChangeAspect="1"/>
            </p:cNvGraphicFramePr>
            <p:nvPr/>
          </p:nvGraphicFramePr>
          <p:xfrm>
            <a:off x="2448" y="3648"/>
            <a:ext cx="1180" cy="3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442" name="Equation" r:id="rId5" imgW="825500" imgH="254000" progId="Equation.3">
                    <p:embed/>
                  </p:oleObj>
                </mc:Choice>
                <mc:Fallback>
                  <p:oleObj name="Equation" r:id="rId5" imgW="825500" imgH="254000" progId="Equation.3">
                    <p:embed/>
                    <p:pic>
                      <p:nvPicPr>
                        <p:cNvPr id="0" name="Picture 1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48" y="3648"/>
                          <a:ext cx="1180" cy="36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0" name="Rectangle 9"/>
          <p:cNvSpPr/>
          <p:nvPr/>
        </p:nvSpPr>
        <p:spPr>
          <a:xfrm>
            <a:off x="4682183" y="1954216"/>
            <a:ext cx="2786563" cy="354511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Georgia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22250" y="793750"/>
            <a:ext cx="8651875" cy="5873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3" name="Rectangle 3"/>
          <p:cNvSpPr>
            <a:spLocks noChangeArrowheads="1"/>
          </p:cNvSpPr>
          <p:nvPr/>
        </p:nvSpPr>
        <p:spPr bwMode="auto">
          <a:xfrm>
            <a:off x="171450" y="-228600"/>
            <a:ext cx="8972550" cy="1350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sz="2400" b="1" u="sng" dirty="0" smtClean="0">
                <a:solidFill>
                  <a:srgbClr val="0000FF"/>
                </a:solidFill>
                <a:latin typeface="Georgia"/>
              </a:rPr>
              <a:t>Spectroscopy: Quantum Mechanics in action</a:t>
            </a:r>
            <a:endParaRPr lang="en-US" sz="2400" b="1" i="1" u="sng" dirty="0">
              <a:solidFill>
                <a:srgbClr val="0000FF"/>
              </a:solidFill>
              <a:latin typeface="Georgia"/>
            </a:endParaRPr>
          </a:p>
        </p:txBody>
      </p:sp>
      <p:grpSp>
        <p:nvGrpSpPr>
          <p:cNvPr id="44" name="Group 43"/>
          <p:cNvGrpSpPr/>
          <p:nvPr/>
        </p:nvGrpSpPr>
        <p:grpSpPr>
          <a:xfrm>
            <a:off x="365259" y="1437553"/>
            <a:ext cx="6715267" cy="500317"/>
            <a:chOff x="-127597" y="2363055"/>
            <a:chExt cx="6715267" cy="500317"/>
          </a:xfrm>
        </p:grpSpPr>
        <p:sp>
          <p:nvSpPr>
            <p:cNvPr id="46" name="TextBox 45"/>
            <p:cNvSpPr txBox="1"/>
            <p:nvPr/>
          </p:nvSpPr>
          <p:spPr>
            <a:xfrm>
              <a:off x="-127597" y="2363055"/>
              <a:ext cx="190313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en-US" sz="2400" dirty="0" smtClean="0">
                  <a:solidFill>
                    <a:srgbClr val="000090"/>
                  </a:solidFill>
                  <a:latin typeface="Georgia"/>
                </a:rPr>
                <a:t>Energy (</a:t>
              </a:r>
              <a:r>
                <a:rPr lang="en-US" sz="2400" dirty="0" smtClean="0">
                  <a:solidFill>
                    <a:srgbClr val="000090"/>
                  </a:solidFill>
                  <a:latin typeface="Georgia"/>
                  <a:ea typeface="Georgia"/>
                  <a:cs typeface="Georgia"/>
                </a:rPr>
                <a:t>Δ</a:t>
              </a:r>
              <a:r>
                <a:rPr lang="en-US" sz="2400" dirty="0" smtClean="0">
                  <a:solidFill>
                    <a:srgbClr val="000090"/>
                  </a:solidFill>
                  <a:latin typeface="Georgia"/>
                </a:rPr>
                <a:t>E)</a:t>
              </a: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2013600" y="2400971"/>
              <a:ext cx="121770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en-US" sz="2400" dirty="0" smtClean="0">
                  <a:solidFill>
                    <a:schemeClr val="accent2"/>
                  </a:solidFill>
                  <a:latin typeface="Georgia"/>
                </a:rPr>
                <a:t>10</a:t>
              </a:r>
              <a:r>
                <a:rPr lang="en-US" sz="2400" baseline="30000" dirty="0" smtClean="0">
                  <a:solidFill>
                    <a:schemeClr val="accent2"/>
                  </a:solidFill>
                  <a:latin typeface="Georgia"/>
                </a:rPr>
                <a:t>2 </a:t>
              </a:r>
              <a:r>
                <a:rPr lang="en-US" sz="2400" dirty="0" smtClean="0">
                  <a:solidFill>
                    <a:schemeClr val="accent2"/>
                  </a:solidFill>
                  <a:latin typeface="Georgia"/>
                </a:rPr>
                <a:t>kcal</a:t>
              </a: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3735868" y="2400971"/>
              <a:ext cx="91418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en-US" sz="2400" dirty="0" smtClean="0">
                  <a:solidFill>
                    <a:srgbClr val="008000"/>
                  </a:solidFill>
                  <a:latin typeface="Georgia"/>
                </a:rPr>
                <a:t>1</a:t>
              </a:r>
              <a:r>
                <a:rPr lang="en-US" sz="2400" baseline="30000" dirty="0" smtClean="0">
                  <a:solidFill>
                    <a:srgbClr val="008000"/>
                  </a:solidFill>
                  <a:latin typeface="Georgia"/>
                </a:rPr>
                <a:t> </a:t>
              </a:r>
              <a:r>
                <a:rPr lang="en-US" sz="2400" dirty="0" smtClean="0">
                  <a:solidFill>
                    <a:srgbClr val="008000"/>
                  </a:solidFill>
                  <a:latin typeface="Georgia"/>
                </a:rPr>
                <a:t>kcal     </a:t>
              </a: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5253100" y="2401707"/>
              <a:ext cx="133457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en-US" sz="2400" dirty="0" smtClean="0">
                  <a:solidFill>
                    <a:schemeClr val="accent5"/>
                  </a:solidFill>
                  <a:latin typeface="Georgia"/>
                </a:rPr>
                <a:t>10</a:t>
              </a:r>
              <a:r>
                <a:rPr lang="en-US" sz="2400" baseline="30000" dirty="0" smtClean="0">
                  <a:solidFill>
                    <a:schemeClr val="accent5"/>
                  </a:solidFill>
                  <a:latin typeface="Georgia"/>
                </a:rPr>
                <a:t>-2 </a:t>
              </a:r>
              <a:r>
                <a:rPr lang="en-US" sz="2400" dirty="0" smtClean="0">
                  <a:solidFill>
                    <a:schemeClr val="accent5"/>
                  </a:solidFill>
                  <a:latin typeface="Georgia"/>
                </a:rPr>
                <a:t>kcal     </a:t>
              </a:r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369426" y="1884988"/>
            <a:ext cx="6533780" cy="503653"/>
            <a:chOff x="-123430" y="3633230"/>
            <a:chExt cx="6533780" cy="503653"/>
          </a:xfrm>
        </p:grpSpPr>
        <p:sp>
          <p:nvSpPr>
            <p:cNvPr id="56" name="TextBox 55"/>
            <p:cNvSpPr txBox="1"/>
            <p:nvPr/>
          </p:nvSpPr>
          <p:spPr>
            <a:xfrm>
              <a:off x="-123430" y="3633230"/>
              <a:ext cx="16560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en-US" sz="2400" dirty="0" smtClean="0">
                  <a:solidFill>
                    <a:srgbClr val="000090"/>
                  </a:solidFill>
                  <a:latin typeface="Georgia"/>
                </a:rPr>
                <a:t>Frequency</a:t>
              </a: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2033308" y="3674482"/>
              <a:ext cx="113930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en-US" sz="2400" dirty="0" smtClean="0">
                  <a:solidFill>
                    <a:schemeClr val="accent2"/>
                  </a:solidFill>
                  <a:latin typeface="Georgia"/>
                </a:rPr>
                <a:t>10</a:t>
              </a:r>
              <a:r>
                <a:rPr lang="en-US" sz="2400" baseline="30000" dirty="0" smtClean="0">
                  <a:solidFill>
                    <a:schemeClr val="accent2"/>
                  </a:solidFill>
                  <a:latin typeface="Georgia"/>
                </a:rPr>
                <a:t>15 </a:t>
              </a:r>
              <a:r>
                <a:rPr lang="en-US" sz="2400" dirty="0" smtClean="0">
                  <a:solidFill>
                    <a:schemeClr val="accent2"/>
                  </a:solidFill>
                  <a:latin typeface="Georgia"/>
                </a:rPr>
                <a:t>Hz</a:t>
              </a: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3660796" y="3674482"/>
              <a:ext cx="114551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en-US" sz="2400" dirty="0" smtClean="0">
                  <a:solidFill>
                    <a:srgbClr val="008000"/>
                  </a:solidFill>
                  <a:latin typeface="Georgia"/>
                </a:rPr>
                <a:t>10</a:t>
              </a:r>
              <a:r>
                <a:rPr lang="en-US" sz="2400" baseline="30000" dirty="0" smtClean="0">
                  <a:solidFill>
                    <a:srgbClr val="008000"/>
                  </a:solidFill>
                  <a:latin typeface="Georgia"/>
                </a:rPr>
                <a:t>12 </a:t>
              </a:r>
              <a:r>
                <a:rPr lang="en-US" sz="2400" dirty="0" smtClean="0">
                  <a:solidFill>
                    <a:srgbClr val="008000"/>
                  </a:solidFill>
                  <a:latin typeface="Georgia"/>
                </a:rPr>
                <a:t>Hz     </a:t>
              </a: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5310720" y="3675218"/>
              <a:ext cx="109963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en-US" sz="2400" dirty="0" smtClean="0">
                  <a:solidFill>
                    <a:schemeClr val="accent5"/>
                  </a:solidFill>
                  <a:latin typeface="Georgia"/>
                </a:rPr>
                <a:t>10</a:t>
              </a:r>
              <a:r>
                <a:rPr lang="en-US" sz="2400" baseline="30000" dirty="0" smtClean="0">
                  <a:solidFill>
                    <a:schemeClr val="accent5"/>
                  </a:solidFill>
                  <a:latin typeface="Georgia"/>
                </a:rPr>
                <a:t>9 </a:t>
              </a:r>
              <a:r>
                <a:rPr lang="en-US" sz="2400" dirty="0" smtClean="0">
                  <a:solidFill>
                    <a:schemeClr val="accent5"/>
                  </a:solidFill>
                  <a:latin typeface="Georgia"/>
                </a:rPr>
                <a:t>Hz     </a:t>
              </a:r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395014" y="2329880"/>
            <a:ext cx="6372941" cy="464257"/>
            <a:chOff x="-161342" y="4888530"/>
            <a:chExt cx="6372941" cy="464257"/>
          </a:xfrm>
        </p:grpSpPr>
        <p:sp>
          <p:nvSpPr>
            <p:cNvPr id="63" name="TextBox 62"/>
            <p:cNvSpPr txBox="1"/>
            <p:nvPr/>
          </p:nvSpPr>
          <p:spPr>
            <a:xfrm>
              <a:off x="-161342" y="4891122"/>
              <a:ext cx="162406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en-US" sz="2400" dirty="0" smtClean="0">
                  <a:solidFill>
                    <a:srgbClr val="000090"/>
                  </a:solidFill>
                  <a:latin typeface="Georgia"/>
                </a:rPr>
                <a:t>Time scale</a:t>
              </a: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1958236" y="4888530"/>
              <a:ext cx="96162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en-US" sz="2400" dirty="0" smtClean="0">
                  <a:solidFill>
                    <a:schemeClr val="accent2"/>
                  </a:solidFill>
                  <a:latin typeface="Georgia"/>
                </a:rPr>
                <a:t>10</a:t>
              </a:r>
              <a:r>
                <a:rPr lang="en-US" sz="2400" baseline="30000" dirty="0" smtClean="0">
                  <a:solidFill>
                    <a:schemeClr val="accent2"/>
                  </a:solidFill>
                  <a:latin typeface="Georgia"/>
                </a:rPr>
                <a:t>-15 </a:t>
              </a:r>
              <a:r>
                <a:rPr lang="en-US" sz="2400" dirty="0" smtClean="0">
                  <a:solidFill>
                    <a:schemeClr val="accent2"/>
                  </a:solidFill>
                  <a:latin typeface="Georgia"/>
                </a:rPr>
                <a:t>s</a:t>
              </a: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3566768" y="4888530"/>
              <a:ext cx="96783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en-US" sz="2400" dirty="0" smtClean="0">
                  <a:solidFill>
                    <a:srgbClr val="008000"/>
                  </a:solidFill>
                  <a:latin typeface="Georgia"/>
                </a:rPr>
                <a:t>10</a:t>
              </a:r>
              <a:r>
                <a:rPr lang="en-US" sz="2400" baseline="30000" dirty="0" smtClean="0">
                  <a:solidFill>
                    <a:srgbClr val="008000"/>
                  </a:solidFill>
                  <a:latin typeface="Georgia"/>
                </a:rPr>
                <a:t>-12 </a:t>
              </a:r>
              <a:r>
                <a:rPr lang="en-US" sz="2400" dirty="0" smtClean="0">
                  <a:solidFill>
                    <a:srgbClr val="008000"/>
                  </a:solidFill>
                  <a:latin typeface="Georgia"/>
                </a:rPr>
                <a:t>s    </a:t>
              </a: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5330428" y="4889266"/>
              <a:ext cx="88117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en-US" sz="2400" dirty="0" smtClean="0">
                  <a:solidFill>
                    <a:schemeClr val="accent5"/>
                  </a:solidFill>
                  <a:latin typeface="Georgia"/>
                </a:rPr>
                <a:t>10</a:t>
              </a:r>
              <a:r>
                <a:rPr lang="en-US" sz="2400" baseline="30000" dirty="0" smtClean="0">
                  <a:solidFill>
                    <a:schemeClr val="accent5"/>
                  </a:solidFill>
                  <a:latin typeface="Georgia"/>
                </a:rPr>
                <a:t>-9 </a:t>
              </a:r>
              <a:r>
                <a:rPr lang="en-US" sz="2400" dirty="0" smtClean="0">
                  <a:solidFill>
                    <a:schemeClr val="accent5"/>
                  </a:solidFill>
                  <a:latin typeface="Georgia"/>
                </a:rPr>
                <a:t>s    </a:t>
              </a:r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1292132" y="2542544"/>
            <a:ext cx="6604890" cy="915120"/>
            <a:chOff x="1228632" y="5214942"/>
            <a:chExt cx="6604890" cy="915120"/>
          </a:xfrm>
        </p:grpSpPr>
        <p:sp>
          <p:nvSpPr>
            <p:cNvPr id="77" name="Right Brace 76"/>
            <p:cNvSpPr/>
            <p:nvPr/>
          </p:nvSpPr>
          <p:spPr>
            <a:xfrm rot="5400000">
              <a:off x="5344626" y="3910230"/>
              <a:ext cx="567203" cy="3176627"/>
            </a:xfrm>
            <a:prstGeom prst="rightBrace">
              <a:avLst>
                <a:gd name="adj1" fmla="val 48438"/>
                <a:gd name="adj2" fmla="val 47210"/>
              </a:avLst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Georgia"/>
              </a:endParaRP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5520068" y="5655212"/>
              <a:ext cx="23134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 algn="ctr"/>
              <a:r>
                <a:rPr lang="en-US" sz="2400" dirty="0" smtClean="0">
                  <a:latin typeface="Georgia"/>
                </a:rPr>
                <a:t>Nuclear motion</a:t>
              </a:r>
            </a:p>
          </p:txBody>
        </p:sp>
        <p:sp>
          <p:nvSpPr>
            <p:cNvPr id="82" name="Right Brace 81"/>
            <p:cNvSpPr/>
            <p:nvPr/>
          </p:nvSpPr>
          <p:spPr>
            <a:xfrm rot="5400000">
              <a:off x="2999360" y="4781740"/>
              <a:ext cx="283602" cy="1413886"/>
            </a:xfrm>
            <a:prstGeom prst="rightBrace">
              <a:avLst>
                <a:gd name="adj1" fmla="val 48438"/>
                <a:gd name="adj2" fmla="val 47210"/>
              </a:avLst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Georgia"/>
              </a:endParaRP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1228632" y="5668397"/>
              <a:ext cx="262779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 algn="ctr"/>
              <a:r>
                <a:rPr lang="en-US" sz="2400" dirty="0" smtClean="0">
                  <a:solidFill>
                    <a:srgbClr val="FF0000"/>
                  </a:solidFill>
                  <a:latin typeface="Georgia"/>
                </a:rPr>
                <a:t>Electronic motion</a:t>
              </a:r>
            </a:p>
          </p:txBody>
        </p:sp>
      </p:grpSp>
      <p:grpSp>
        <p:nvGrpSpPr>
          <p:cNvPr id="85" name="Group 84"/>
          <p:cNvGrpSpPr/>
          <p:nvPr/>
        </p:nvGrpSpPr>
        <p:grpSpPr>
          <a:xfrm>
            <a:off x="6327657" y="3702230"/>
            <a:ext cx="2685651" cy="1380688"/>
            <a:chOff x="6403481" y="5459858"/>
            <a:chExt cx="2685651" cy="1380688"/>
          </a:xfrm>
        </p:grpSpPr>
        <p:grpSp>
          <p:nvGrpSpPr>
            <p:cNvPr id="86" name="Group 85"/>
            <p:cNvGrpSpPr/>
            <p:nvPr/>
          </p:nvGrpSpPr>
          <p:grpSpPr>
            <a:xfrm>
              <a:off x="6436980" y="5459858"/>
              <a:ext cx="2519460" cy="1001250"/>
              <a:chOff x="6436980" y="5459858"/>
              <a:chExt cx="2519460" cy="1001250"/>
            </a:xfrm>
          </p:grpSpPr>
          <p:pic>
            <p:nvPicPr>
              <p:cNvPr id="88" name="Picture 87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768136" y="5535690"/>
                <a:ext cx="1188304" cy="925418"/>
              </a:xfrm>
              <a:prstGeom prst="rect">
                <a:avLst/>
              </a:prstGeom>
            </p:spPr>
          </p:pic>
          <p:pic>
            <p:nvPicPr>
              <p:cNvPr id="89" name="Picture 88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436980" y="5459858"/>
                <a:ext cx="1235747" cy="862149"/>
              </a:xfrm>
              <a:prstGeom prst="rect">
                <a:avLst/>
              </a:prstGeom>
            </p:spPr>
          </p:pic>
        </p:grpSp>
        <p:sp>
          <p:nvSpPr>
            <p:cNvPr id="87" name="TextBox 86"/>
            <p:cNvSpPr txBox="1"/>
            <p:nvPr/>
          </p:nvSpPr>
          <p:spPr>
            <a:xfrm>
              <a:off x="6403481" y="6378881"/>
              <a:ext cx="268565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 algn="ctr"/>
              <a:r>
                <a:rPr lang="en-US" sz="2400" dirty="0" smtClean="0">
                  <a:solidFill>
                    <a:schemeClr val="accent5"/>
                  </a:solidFill>
                  <a:latin typeface="Georgia"/>
                </a:rPr>
                <a:t>Rotational motion</a:t>
              </a:r>
            </a:p>
          </p:txBody>
        </p:sp>
      </p:grpSp>
      <p:grpSp>
        <p:nvGrpSpPr>
          <p:cNvPr id="90" name="Group 89"/>
          <p:cNvGrpSpPr/>
          <p:nvPr/>
        </p:nvGrpSpPr>
        <p:grpSpPr>
          <a:xfrm>
            <a:off x="3497339" y="3414706"/>
            <a:ext cx="2802119" cy="1636691"/>
            <a:chOff x="3497339" y="5191292"/>
            <a:chExt cx="2802119" cy="1636691"/>
          </a:xfrm>
        </p:grpSpPr>
        <p:pic>
          <p:nvPicPr>
            <p:cNvPr id="91" name="Picture 9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113568" y="5191292"/>
              <a:ext cx="1310639" cy="1301959"/>
            </a:xfrm>
            <a:prstGeom prst="rect">
              <a:avLst/>
            </a:prstGeom>
          </p:spPr>
        </p:pic>
        <p:sp>
          <p:nvSpPr>
            <p:cNvPr id="92" name="TextBox 91"/>
            <p:cNvSpPr txBox="1"/>
            <p:nvPr/>
          </p:nvSpPr>
          <p:spPr>
            <a:xfrm>
              <a:off x="3497339" y="6366318"/>
              <a:ext cx="28021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 algn="ctr"/>
              <a:r>
                <a:rPr lang="en-US" sz="2400" dirty="0" err="1" smtClean="0">
                  <a:solidFill>
                    <a:srgbClr val="008000"/>
                  </a:solidFill>
                  <a:latin typeface="Georgia"/>
                </a:rPr>
                <a:t>Vibrational</a:t>
              </a:r>
              <a:r>
                <a:rPr lang="en-US" sz="2400" dirty="0" smtClean="0">
                  <a:solidFill>
                    <a:srgbClr val="008000"/>
                  </a:solidFill>
                  <a:latin typeface="Georgia"/>
                </a:rPr>
                <a:t> motion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395014" y="4093881"/>
            <a:ext cx="2608162" cy="757253"/>
            <a:chOff x="395014" y="3959412"/>
            <a:chExt cx="2608162" cy="757253"/>
          </a:xfrm>
        </p:grpSpPr>
        <p:sp>
          <p:nvSpPr>
            <p:cNvPr id="4" name="Alternate Process 3"/>
            <p:cNvSpPr/>
            <p:nvPr/>
          </p:nvSpPr>
          <p:spPr>
            <a:xfrm>
              <a:off x="395014" y="3959412"/>
              <a:ext cx="2608162" cy="757253"/>
            </a:xfrm>
            <a:prstGeom prst="flowChartAlternateProcess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aphicFrame>
          <p:nvGraphicFramePr>
            <p:cNvPr id="2" name="Object 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55460677"/>
                </p:ext>
              </p:extLst>
            </p:nvPr>
          </p:nvGraphicFramePr>
          <p:xfrm>
            <a:off x="524490" y="4066893"/>
            <a:ext cx="2345321" cy="6365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219" name="Equation" r:id="rId6" imgW="889000" imgH="241300" progId="Equation.3">
                    <p:embed/>
                  </p:oleObj>
                </mc:Choice>
                <mc:Fallback>
                  <p:oleObj name="Equation" r:id="rId6" imgW="889000" imgH="2413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7">
                          <a:alphaModFix amt="77000"/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524490" y="4066893"/>
                          <a:ext cx="2345321" cy="63658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94" name="Rounded Rectangular Callout 93"/>
          <p:cNvSpPr/>
          <p:nvPr/>
        </p:nvSpPr>
        <p:spPr>
          <a:xfrm flipH="1">
            <a:off x="6291306" y="3414706"/>
            <a:ext cx="2830318" cy="2068708"/>
          </a:xfrm>
          <a:prstGeom prst="wedgeRoundRectCallou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5" name="Group 94"/>
          <p:cNvGrpSpPr/>
          <p:nvPr/>
        </p:nvGrpSpPr>
        <p:grpSpPr>
          <a:xfrm>
            <a:off x="2312642" y="853200"/>
            <a:ext cx="4833832" cy="461665"/>
            <a:chOff x="890942" y="1399542"/>
            <a:chExt cx="4833832" cy="461665"/>
          </a:xfrm>
        </p:grpSpPr>
        <p:sp>
          <p:nvSpPr>
            <p:cNvPr id="96" name="TextBox 95"/>
            <p:cNvSpPr txBox="1"/>
            <p:nvPr/>
          </p:nvSpPr>
          <p:spPr>
            <a:xfrm>
              <a:off x="890942" y="1399542"/>
              <a:ext cx="169755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en-US" sz="2400" dirty="0" smtClean="0">
                  <a:solidFill>
                    <a:schemeClr val="accent2"/>
                  </a:solidFill>
                  <a:latin typeface="Georgia"/>
                </a:rPr>
                <a:t>UV-Visible</a:t>
              </a: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3025235" y="1399542"/>
              <a:ext cx="54624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en-US" sz="2400" dirty="0" smtClean="0">
                  <a:solidFill>
                    <a:srgbClr val="008000"/>
                  </a:solidFill>
                  <a:latin typeface="Georgia"/>
                </a:rPr>
                <a:t>IR</a:t>
              </a:r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4027975" y="1399542"/>
              <a:ext cx="169679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en-US" sz="2400" dirty="0" smtClean="0">
                  <a:solidFill>
                    <a:schemeClr val="accent5"/>
                  </a:solidFill>
                  <a:latin typeface="Georgia"/>
                </a:rPr>
                <a:t>Microwave</a:t>
              </a: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3559066" y="5961529"/>
            <a:ext cx="21226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Georgia"/>
                <a:cs typeface="Georgia"/>
              </a:rPr>
              <a:t>Bond strength</a:t>
            </a:r>
            <a:endParaRPr lang="en-US" sz="2400" dirty="0">
              <a:latin typeface="Georgia"/>
              <a:cs typeface="Georgia"/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6961914" y="5957802"/>
            <a:ext cx="18517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Georgia"/>
                <a:cs typeface="Georgia"/>
              </a:rPr>
              <a:t>Bond length</a:t>
            </a:r>
            <a:endParaRPr lang="en-US" sz="2400" dirty="0">
              <a:latin typeface="Georgia"/>
              <a:cs typeface="Georgia"/>
            </a:endParaRPr>
          </a:p>
        </p:txBody>
      </p:sp>
      <p:sp>
        <p:nvSpPr>
          <p:cNvPr id="3" name="Rounded Rectangular Callout 2"/>
          <p:cNvSpPr/>
          <p:nvPr/>
        </p:nvSpPr>
        <p:spPr>
          <a:xfrm>
            <a:off x="3431389" y="3414706"/>
            <a:ext cx="2823245" cy="2068708"/>
          </a:xfrm>
          <a:prstGeom prst="wedgeRoundRectCallou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9657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" grpId="0" animBg="1"/>
      <p:bldP spid="6" grpId="0"/>
      <p:bldP spid="99" grpId="0"/>
      <p:bldP spid="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5" name="Straight Connector 64"/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077"/>
          <p:cNvGrpSpPr>
            <a:grpSpLocks/>
          </p:cNvGrpSpPr>
          <p:nvPr/>
        </p:nvGrpSpPr>
        <p:grpSpPr bwMode="auto">
          <a:xfrm>
            <a:off x="3202004" y="1082070"/>
            <a:ext cx="2016139" cy="1589088"/>
            <a:chOff x="630" y="813"/>
            <a:chExt cx="1270" cy="1001"/>
          </a:xfrm>
        </p:grpSpPr>
        <p:sp>
          <p:nvSpPr>
            <p:cNvPr id="5161" name="Text Box 1028"/>
            <p:cNvSpPr txBox="1">
              <a:spLocks noChangeArrowheads="1"/>
            </p:cNvSpPr>
            <p:nvPr/>
          </p:nvSpPr>
          <p:spPr bwMode="auto">
            <a:xfrm>
              <a:off x="1238" y="1201"/>
              <a:ext cx="225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GB" dirty="0">
                  <a:latin typeface="Georgia"/>
                </a:rPr>
                <a:t>O</a:t>
              </a:r>
            </a:p>
          </p:txBody>
        </p:sp>
        <p:sp>
          <p:nvSpPr>
            <p:cNvPr id="5162" name="Text Box 1029"/>
            <p:cNvSpPr txBox="1">
              <a:spLocks noChangeArrowheads="1"/>
            </p:cNvSpPr>
            <p:nvPr/>
          </p:nvSpPr>
          <p:spPr bwMode="auto">
            <a:xfrm>
              <a:off x="1665" y="1581"/>
              <a:ext cx="235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GB" dirty="0">
                  <a:latin typeface="Georgia"/>
                </a:rPr>
                <a:t>H</a:t>
              </a:r>
            </a:p>
          </p:txBody>
        </p:sp>
        <p:sp>
          <p:nvSpPr>
            <p:cNvPr id="5163" name="Text Box 1030"/>
            <p:cNvSpPr txBox="1">
              <a:spLocks noChangeArrowheads="1"/>
            </p:cNvSpPr>
            <p:nvPr/>
          </p:nvSpPr>
          <p:spPr bwMode="auto">
            <a:xfrm>
              <a:off x="1662" y="813"/>
              <a:ext cx="235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GB" dirty="0">
                  <a:latin typeface="Georgia"/>
                </a:rPr>
                <a:t>H</a:t>
              </a:r>
            </a:p>
          </p:txBody>
        </p:sp>
        <p:sp>
          <p:nvSpPr>
            <p:cNvPr id="5164" name="Line 1031"/>
            <p:cNvSpPr>
              <a:spLocks noChangeShapeType="1"/>
            </p:cNvSpPr>
            <p:nvPr/>
          </p:nvSpPr>
          <p:spPr bwMode="auto">
            <a:xfrm>
              <a:off x="1419" y="1386"/>
              <a:ext cx="288" cy="288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  <a:headEnd type="triangle"/>
              <a:tailEnd type="none" w="med" len="med"/>
            </a:ln>
          </p:spPr>
          <p:txBody>
            <a:bodyPr/>
            <a:lstStyle/>
            <a:p>
              <a:endParaRPr lang="en-US" dirty="0">
                <a:latin typeface="Georgia"/>
              </a:endParaRPr>
            </a:p>
          </p:txBody>
        </p:sp>
        <p:sp>
          <p:nvSpPr>
            <p:cNvPr id="5165" name="Line 1032"/>
            <p:cNvSpPr>
              <a:spLocks noChangeShapeType="1"/>
            </p:cNvSpPr>
            <p:nvPr/>
          </p:nvSpPr>
          <p:spPr bwMode="auto">
            <a:xfrm flipV="1">
              <a:off x="1419" y="966"/>
              <a:ext cx="288" cy="288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  <a:headEnd type="triangle"/>
              <a:tailEnd type="none" w="med" len="med"/>
            </a:ln>
          </p:spPr>
          <p:txBody>
            <a:bodyPr/>
            <a:lstStyle/>
            <a:p>
              <a:endParaRPr lang="en-US" dirty="0">
                <a:latin typeface="Georgia"/>
              </a:endParaRPr>
            </a:p>
          </p:txBody>
        </p:sp>
        <p:sp>
          <p:nvSpPr>
            <p:cNvPr id="5166" name="Line 1034"/>
            <p:cNvSpPr>
              <a:spLocks noChangeShapeType="1"/>
            </p:cNvSpPr>
            <p:nvPr/>
          </p:nvSpPr>
          <p:spPr bwMode="auto">
            <a:xfrm flipH="1" flipV="1">
              <a:off x="630" y="1306"/>
              <a:ext cx="576" cy="14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 dirty="0">
                <a:latin typeface="Georgia"/>
              </a:endParaRPr>
            </a:p>
          </p:txBody>
        </p:sp>
        <p:sp>
          <p:nvSpPr>
            <p:cNvPr id="5167" name="Text Box 1035"/>
            <p:cNvSpPr txBox="1">
              <a:spLocks noChangeArrowheads="1"/>
            </p:cNvSpPr>
            <p:nvPr/>
          </p:nvSpPr>
          <p:spPr bwMode="auto">
            <a:xfrm>
              <a:off x="1257" y="1374"/>
              <a:ext cx="310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GB" dirty="0">
                  <a:solidFill>
                    <a:schemeClr val="accent2"/>
                  </a:solidFill>
                  <a:latin typeface="Georgia"/>
                  <a:sym typeface="Symbol" pitchFamily="18" charset="2"/>
                </a:rPr>
                <a:t></a:t>
              </a:r>
              <a:r>
                <a:rPr lang="en-GB" baseline="-25000" dirty="0">
                  <a:solidFill>
                    <a:schemeClr val="accent2"/>
                  </a:solidFill>
                  <a:latin typeface="Georgia"/>
                  <a:sym typeface="Symbol" pitchFamily="18" charset="2"/>
                </a:rPr>
                <a:t>b2</a:t>
              </a:r>
            </a:p>
          </p:txBody>
        </p:sp>
        <p:sp>
          <p:nvSpPr>
            <p:cNvPr id="5168" name="Text Box 1036"/>
            <p:cNvSpPr txBox="1">
              <a:spLocks noChangeArrowheads="1"/>
            </p:cNvSpPr>
            <p:nvPr/>
          </p:nvSpPr>
          <p:spPr bwMode="auto">
            <a:xfrm>
              <a:off x="1266" y="918"/>
              <a:ext cx="302" cy="4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GB" dirty="0">
                  <a:solidFill>
                    <a:schemeClr val="accent2"/>
                  </a:solidFill>
                  <a:latin typeface="Georgia"/>
                  <a:sym typeface="Symbol" pitchFamily="18" charset="2"/>
                </a:rPr>
                <a:t></a:t>
              </a:r>
              <a:r>
                <a:rPr lang="en-GB" baseline="-25000" dirty="0">
                  <a:solidFill>
                    <a:schemeClr val="accent2"/>
                  </a:solidFill>
                  <a:latin typeface="Georgia"/>
                  <a:sym typeface="Symbol" pitchFamily="18" charset="2"/>
                </a:rPr>
                <a:t>b1</a:t>
              </a:r>
            </a:p>
            <a:p>
              <a:endParaRPr lang="en-GB" dirty="0">
                <a:latin typeface="Georgia"/>
              </a:endParaRPr>
            </a:p>
          </p:txBody>
        </p:sp>
        <p:sp>
          <p:nvSpPr>
            <p:cNvPr id="5169" name="Text Box 1037"/>
            <p:cNvSpPr txBox="1">
              <a:spLocks noChangeArrowheads="1"/>
            </p:cNvSpPr>
            <p:nvPr/>
          </p:nvSpPr>
          <p:spPr bwMode="auto">
            <a:xfrm>
              <a:off x="1584" y="1056"/>
              <a:ext cx="205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GB" b="1" dirty="0">
                  <a:solidFill>
                    <a:srgbClr val="FF0000"/>
                  </a:solidFill>
                  <a:latin typeface="Georgia"/>
                  <a:sym typeface="Symbol" pitchFamily="18" charset="2"/>
                </a:rPr>
                <a:t></a:t>
              </a:r>
              <a:endParaRPr lang="en-GB" b="1" dirty="0">
                <a:solidFill>
                  <a:srgbClr val="FF0000"/>
                </a:solidFill>
                <a:latin typeface="Georgia"/>
              </a:endParaRPr>
            </a:p>
          </p:txBody>
        </p:sp>
      </p:grpSp>
      <p:grpSp>
        <p:nvGrpSpPr>
          <p:cNvPr id="3" name="Group 1078"/>
          <p:cNvGrpSpPr>
            <a:grpSpLocks/>
          </p:cNvGrpSpPr>
          <p:nvPr/>
        </p:nvGrpSpPr>
        <p:grpSpPr bwMode="auto">
          <a:xfrm>
            <a:off x="6401961" y="1086833"/>
            <a:ext cx="1538288" cy="1747838"/>
            <a:chOff x="3156" y="1223"/>
            <a:chExt cx="969" cy="1101"/>
          </a:xfrm>
        </p:grpSpPr>
        <p:grpSp>
          <p:nvGrpSpPr>
            <p:cNvPr id="4" name="Group 1040"/>
            <p:cNvGrpSpPr>
              <a:grpSpLocks/>
            </p:cNvGrpSpPr>
            <p:nvPr/>
          </p:nvGrpSpPr>
          <p:grpSpPr bwMode="auto">
            <a:xfrm>
              <a:off x="3156" y="1680"/>
              <a:ext cx="415" cy="480"/>
              <a:chOff x="2256" y="1776"/>
              <a:chExt cx="415" cy="480"/>
            </a:xfrm>
          </p:grpSpPr>
          <p:sp>
            <p:nvSpPr>
              <p:cNvPr id="5159" name="AutoShape 1038"/>
              <p:cNvSpPr>
                <a:spLocks noChangeArrowheads="1"/>
              </p:cNvSpPr>
              <p:nvPr/>
            </p:nvSpPr>
            <p:spPr bwMode="auto">
              <a:xfrm rot="-5400000">
                <a:off x="2224" y="1808"/>
                <a:ext cx="480" cy="415"/>
              </a:xfrm>
              <a:prstGeom prst="hexagon">
                <a:avLst>
                  <a:gd name="adj" fmla="val 28916"/>
                  <a:gd name="vf" fmla="val 115470"/>
                </a:avLst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 dirty="0">
                  <a:latin typeface="Georgia"/>
                </a:endParaRPr>
              </a:p>
            </p:txBody>
          </p:sp>
          <p:sp>
            <p:nvSpPr>
              <p:cNvPr id="5160" name="Oval 1039"/>
              <p:cNvSpPr>
                <a:spLocks noChangeArrowheads="1"/>
              </p:cNvSpPr>
              <p:nvPr/>
            </p:nvSpPr>
            <p:spPr bwMode="auto">
              <a:xfrm>
                <a:off x="2319" y="1872"/>
                <a:ext cx="288" cy="288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dirty="0">
                  <a:latin typeface="Georgia"/>
                </a:endParaRPr>
              </a:p>
            </p:txBody>
          </p:sp>
        </p:grpSp>
        <p:sp>
          <p:nvSpPr>
            <p:cNvPr id="5154" name="Line 1041"/>
            <p:cNvSpPr>
              <a:spLocks noChangeShapeType="1"/>
            </p:cNvSpPr>
            <p:nvPr/>
          </p:nvSpPr>
          <p:spPr bwMode="auto">
            <a:xfrm flipV="1">
              <a:off x="3348" y="1440"/>
              <a:ext cx="0" cy="240"/>
            </a:xfrm>
            <a:prstGeom prst="line">
              <a:avLst/>
            </a:prstGeom>
            <a:noFill/>
            <a:ln w="25400">
              <a:solidFill>
                <a:schemeClr val="accent2"/>
              </a:solidFill>
              <a:round/>
              <a:headEnd type="none" w="med" len="med"/>
              <a:tailEnd type="triangle"/>
            </a:ln>
          </p:spPr>
          <p:txBody>
            <a:bodyPr/>
            <a:lstStyle/>
            <a:p>
              <a:endParaRPr lang="en-US" dirty="0">
                <a:latin typeface="Georgia"/>
              </a:endParaRPr>
            </a:p>
          </p:txBody>
        </p:sp>
        <p:sp>
          <p:nvSpPr>
            <p:cNvPr id="5155" name="Text Box 1042"/>
            <p:cNvSpPr txBox="1">
              <a:spLocks noChangeArrowheads="1"/>
            </p:cNvSpPr>
            <p:nvPr/>
          </p:nvSpPr>
          <p:spPr bwMode="auto">
            <a:xfrm>
              <a:off x="3224" y="1223"/>
              <a:ext cx="25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GB" dirty="0" err="1">
                  <a:latin typeface="Georgia"/>
                </a:rPr>
                <a:t>Cl</a:t>
              </a:r>
              <a:endParaRPr lang="en-GB" dirty="0">
                <a:latin typeface="Georgia"/>
              </a:endParaRPr>
            </a:p>
          </p:txBody>
        </p:sp>
        <p:sp>
          <p:nvSpPr>
            <p:cNvPr id="5156" name="Line 1043"/>
            <p:cNvSpPr>
              <a:spLocks noChangeShapeType="1"/>
            </p:cNvSpPr>
            <p:nvPr/>
          </p:nvSpPr>
          <p:spPr bwMode="auto">
            <a:xfrm rot="18648197" flipV="1">
              <a:off x="3659" y="1993"/>
              <a:ext cx="1" cy="240"/>
            </a:xfrm>
            <a:prstGeom prst="line">
              <a:avLst/>
            </a:prstGeom>
            <a:noFill/>
            <a:ln w="25400">
              <a:solidFill>
                <a:schemeClr val="accent2"/>
              </a:solidFill>
              <a:round/>
              <a:headEnd type="triangle"/>
              <a:tailEnd type="none" w="med" len="med"/>
            </a:ln>
          </p:spPr>
          <p:txBody>
            <a:bodyPr/>
            <a:lstStyle/>
            <a:p>
              <a:endParaRPr lang="en-US" dirty="0">
                <a:latin typeface="Georgia"/>
              </a:endParaRPr>
            </a:p>
          </p:txBody>
        </p:sp>
        <p:sp>
          <p:nvSpPr>
            <p:cNvPr id="5157" name="Text Box 1044"/>
            <p:cNvSpPr txBox="1">
              <a:spLocks noChangeArrowheads="1"/>
            </p:cNvSpPr>
            <p:nvPr/>
          </p:nvSpPr>
          <p:spPr bwMode="auto">
            <a:xfrm>
              <a:off x="3711" y="2091"/>
              <a:ext cx="25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GB" dirty="0" err="1">
                  <a:latin typeface="Georgia"/>
                </a:rPr>
                <a:t>Cl</a:t>
              </a:r>
              <a:endParaRPr lang="en-GB" dirty="0">
                <a:latin typeface="Georgia"/>
              </a:endParaRPr>
            </a:p>
          </p:txBody>
        </p:sp>
        <p:sp>
          <p:nvSpPr>
            <p:cNvPr id="5158" name="Line 1045"/>
            <p:cNvSpPr>
              <a:spLocks noChangeShapeType="1"/>
            </p:cNvSpPr>
            <p:nvPr/>
          </p:nvSpPr>
          <p:spPr bwMode="auto">
            <a:xfrm rot="9112894" flipH="1" flipV="1">
              <a:off x="3551" y="1657"/>
              <a:ext cx="574" cy="18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 dirty="0">
                <a:latin typeface="Georgia"/>
              </a:endParaRPr>
            </a:p>
          </p:txBody>
        </p:sp>
      </p:grpSp>
      <p:grpSp>
        <p:nvGrpSpPr>
          <p:cNvPr id="5" name="Group 1076"/>
          <p:cNvGrpSpPr>
            <a:grpSpLocks/>
          </p:cNvGrpSpPr>
          <p:nvPr/>
        </p:nvGrpSpPr>
        <p:grpSpPr bwMode="auto">
          <a:xfrm>
            <a:off x="3498646" y="4663947"/>
            <a:ext cx="1519238" cy="457200"/>
            <a:chOff x="1188" y="3264"/>
            <a:chExt cx="957" cy="288"/>
          </a:xfrm>
        </p:grpSpPr>
        <p:sp>
          <p:nvSpPr>
            <p:cNvPr id="5146" name="Text Box 1066"/>
            <p:cNvSpPr txBox="1">
              <a:spLocks noChangeArrowheads="1"/>
            </p:cNvSpPr>
            <p:nvPr/>
          </p:nvSpPr>
          <p:spPr bwMode="auto">
            <a:xfrm>
              <a:off x="1556" y="3319"/>
              <a:ext cx="210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GB" dirty="0">
                  <a:latin typeface="Georgia"/>
                </a:rPr>
                <a:t>C</a:t>
              </a:r>
            </a:p>
          </p:txBody>
        </p:sp>
        <p:sp>
          <p:nvSpPr>
            <p:cNvPr id="5147" name="Text Box 1067"/>
            <p:cNvSpPr txBox="1">
              <a:spLocks noChangeArrowheads="1"/>
            </p:cNvSpPr>
            <p:nvPr/>
          </p:nvSpPr>
          <p:spPr bwMode="auto">
            <a:xfrm>
              <a:off x="1920" y="3319"/>
              <a:ext cx="225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GB" dirty="0">
                  <a:latin typeface="Georgia"/>
                </a:rPr>
                <a:t>O</a:t>
              </a:r>
            </a:p>
          </p:txBody>
        </p:sp>
        <p:sp>
          <p:nvSpPr>
            <p:cNvPr id="5148" name="Text Box 1068"/>
            <p:cNvSpPr txBox="1">
              <a:spLocks noChangeArrowheads="1"/>
            </p:cNvSpPr>
            <p:nvPr/>
          </p:nvSpPr>
          <p:spPr bwMode="auto">
            <a:xfrm>
              <a:off x="1188" y="3319"/>
              <a:ext cx="225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GB" dirty="0">
                  <a:latin typeface="Georgia"/>
                </a:rPr>
                <a:t>O</a:t>
              </a:r>
            </a:p>
          </p:txBody>
        </p:sp>
        <p:sp>
          <p:nvSpPr>
            <p:cNvPr id="5149" name="Line 1069"/>
            <p:cNvSpPr>
              <a:spLocks noChangeShapeType="1"/>
            </p:cNvSpPr>
            <p:nvPr/>
          </p:nvSpPr>
          <p:spPr bwMode="auto">
            <a:xfrm>
              <a:off x="1371" y="3438"/>
              <a:ext cx="240" cy="0"/>
            </a:xfrm>
            <a:prstGeom prst="line">
              <a:avLst/>
            </a:prstGeom>
            <a:noFill/>
            <a:ln w="38100" cmpd="dbl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latin typeface="Georgia"/>
              </a:endParaRPr>
            </a:p>
          </p:txBody>
        </p:sp>
        <p:sp>
          <p:nvSpPr>
            <p:cNvPr id="5150" name="Line 1070"/>
            <p:cNvSpPr>
              <a:spLocks noChangeShapeType="1"/>
            </p:cNvSpPr>
            <p:nvPr/>
          </p:nvSpPr>
          <p:spPr bwMode="auto">
            <a:xfrm>
              <a:off x="1728" y="3438"/>
              <a:ext cx="240" cy="0"/>
            </a:xfrm>
            <a:prstGeom prst="line">
              <a:avLst/>
            </a:prstGeom>
            <a:noFill/>
            <a:ln w="38100" cmpd="dbl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latin typeface="Georgia"/>
              </a:endParaRPr>
            </a:p>
          </p:txBody>
        </p:sp>
        <p:sp>
          <p:nvSpPr>
            <p:cNvPr id="5151" name="Line 1071"/>
            <p:cNvSpPr>
              <a:spLocks noChangeShapeType="1"/>
            </p:cNvSpPr>
            <p:nvPr/>
          </p:nvSpPr>
          <p:spPr bwMode="auto">
            <a:xfrm>
              <a:off x="1296" y="3264"/>
              <a:ext cx="336" cy="0"/>
            </a:xfrm>
            <a:prstGeom prst="line">
              <a:avLst/>
            </a:prstGeom>
            <a:noFill/>
            <a:ln w="25400">
              <a:solidFill>
                <a:schemeClr val="accent2"/>
              </a:solidFill>
              <a:round/>
              <a:headEnd type="triangle"/>
              <a:tailEnd type="none" w="med" len="med"/>
            </a:ln>
          </p:spPr>
          <p:txBody>
            <a:bodyPr/>
            <a:lstStyle/>
            <a:p>
              <a:endParaRPr lang="en-US" dirty="0">
                <a:latin typeface="Georgia"/>
              </a:endParaRPr>
            </a:p>
          </p:txBody>
        </p:sp>
        <p:sp>
          <p:nvSpPr>
            <p:cNvPr id="5152" name="Line 1072"/>
            <p:cNvSpPr>
              <a:spLocks noChangeShapeType="1"/>
            </p:cNvSpPr>
            <p:nvPr/>
          </p:nvSpPr>
          <p:spPr bwMode="auto">
            <a:xfrm>
              <a:off x="1701" y="3264"/>
              <a:ext cx="336" cy="0"/>
            </a:xfrm>
            <a:prstGeom prst="line">
              <a:avLst/>
            </a:prstGeom>
            <a:noFill/>
            <a:ln w="25400">
              <a:solidFill>
                <a:schemeClr val="accent2"/>
              </a:solidFill>
              <a:round/>
              <a:headEnd type="none" w="med" len="med"/>
              <a:tailEnd type="triangle"/>
            </a:ln>
          </p:spPr>
          <p:txBody>
            <a:bodyPr/>
            <a:lstStyle/>
            <a:p>
              <a:endParaRPr lang="en-US" dirty="0">
                <a:latin typeface="Georgia"/>
              </a:endParaRPr>
            </a:p>
          </p:txBody>
        </p:sp>
      </p:grpSp>
      <p:grpSp>
        <p:nvGrpSpPr>
          <p:cNvPr id="6" name="Group 1075"/>
          <p:cNvGrpSpPr>
            <a:grpSpLocks/>
          </p:cNvGrpSpPr>
          <p:nvPr/>
        </p:nvGrpSpPr>
        <p:grpSpPr bwMode="auto">
          <a:xfrm>
            <a:off x="6246144" y="4573421"/>
            <a:ext cx="2212975" cy="658813"/>
            <a:chOff x="3296" y="3216"/>
            <a:chExt cx="1394" cy="415"/>
          </a:xfrm>
        </p:grpSpPr>
        <p:grpSp>
          <p:nvGrpSpPr>
            <p:cNvPr id="7" name="Group 1056"/>
            <p:cNvGrpSpPr>
              <a:grpSpLocks/>
            </p:cNvGrpSpPr>
            <p:nvPr/>
          </p:nvGrpSpPr>
          <p:grpSpPr bwMode="auto">
            <a:xfrm rot="-5400000">
              <a:off x="3799" y="3184"/>
              <a:ext cx="415" cy="480"/>
              <a:chOff x="2256" y="1776"/>
              <a:chExt cx="415" cy="480"/>
            </a:xfrm>
          </p:grpSpPr>
          <p:sp>
            <p:nvSpPr>
              <p:cNvPr id="5144" name="AutoShape 1057"/>
              <p:cNvSpPr>
                <a:spLocks noChangeArrowheads="1"/>
              </p:cNvSpPr>
              <p:nvPr/>
            </p:nvSpPr>
            <p:spPr bwMode="auto">
              <a:xfrm rot="-5400000">
                <a:off x="2224" y="1808"/>
                <a:ext cx="480" cy="415"/>
              </a:xfrm>
              <a:prstGeom prst="hexagon">
                <a:avLst>
                  <a:gd name="adj" fmla="val 28916"/>
                  <a:gd name="vf" fmla="val 115470"/>
                </a:avLst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 dirty="0">
                  <a:latin typeface="Georgia"/>
                </a:endParaRPr>
              </a:p>
            </p:txBody>
          </p:sp>
          <p:sp>
            <p:nvSpPr>
              <p:cNvPr id="5145" name="Oval 1058"/>
              <p:cNvSpPr>
                <a:spLocks noChangeArrowheads="1"/>
              </p:cNvSpPr>
              <p:nvPr/>
            </p:nvSpPr>
            <p:spPr bwMode="auto">
              <a:xfrm>
                <a:off x="2319" y="1872"/>
                <a:ext cx="288" cy="288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dirty="0">
                  <a:latin typeface="Georgia"/>
                </a:endParaRPr>
              </a:p>
            </p:txBody>
          </p:sp>
        </p:grpSp>
        <p:sp>
          <p:nvSpPr>
            <p:cNvPr id="5140" name="Line 1059"/>
            <p:cNvSpPr>
              <a:spLocks noChangeShapeType="1"/>
            </p:cNvSpPr>
            <p:nvPr/>
          </p:nvSpPr>
          <p:spPr bwMode="auto">
            <a:xfrm rot="16200000" flipV="1">
              <a:off x="3647" y="3320"/>
              <a:ext cx="0" cy="240"/>
            </a:xfrm>
            <a:prstGeom prst="line">
              <a:avLst/>
            </a:prstGeom>
            <a:noFill/>
            <a:ln w="25400">
              <a:solidFill>
                <a:schemeClr val="accent2"/>
              </a:solidFill>
              <a:round/>
              <a:headEnd type="none" w="med" len="med"/>
              <a:tailEnd type="triangle"/>
            </a:ln>
          </p:spPr>
          <p:txBody>
            <a:bodyPr/>
            <a:lstStyle/>
            <a:p>
              <a:endParaRPr lang="en-US" dirty="0">
                <a:latin typeface="Georgia"/>
              </a:endParaRPr>
            </a:p>
          </p:txBody>
        </p:sp>
        <p:sp>
          <p:nvSpPr>
            <p:cNvPr id="5141" name="Line 1064"/>
            <p:cNvSpPr>
              <a:spLocks noChangeShapeType="1"/>
            </p:cNvSpPr>
            <p:nvPr/>
          </p:nvSpPr>
          <p:spPr bwMode="auto">
            <a:xfrm rot="16200000" flipV="1">
              <a:off x="4342" y="3308"/>
              <a:ext cx="0" cy="240"/>
            </a:xfrm>
            <a:prstGeom prst="line">
              <a:avLst/>
            </a:prstGeom>
            <a:noFill/>
            <a:ln w="25400">
              <a:solidFill>
                <a:schemeClr val="accent2"/>
              </a:solidFill>
              <a:round/>
              <a:headEnd type="triangle"/>
              <a:tailEnd type="none" w="med" len="med"/>
            </a:ln>
          </p:spPr>
          <p:txBody>
            <a:bodyPr/>
            <a:lstStyle/>
            <a:p>
              <a:endParaRPr lang="en-US" dirty="0">
                <a:latin typeface="Georgia"/>
              </a:endParaRPr>
            </a:p>
          </p:txBody>
        </p:sp>
        <p:sp>
          <p:nvSpPr>
            <p:cNvPr id="5142" name="Text Box 1073"/>
            <p:cNvSpPr txBox="1">
              <a:spLocks noChangeArrowheads="1"/>
            </p:cNvSpPr>
            <p:nvPr/>
          </p:nvSpPr>
          <p:spPr bwMode="auto">
            <a:xfrm>
              <a:off x="3296" y="3307"/>
              <a:ext cx="25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GB" dirty="0" err="1">
                  <a:latin typeface="Georgia"/>
                </a:rPr>
                <a:t>Cl</a:t>
              </a:r>
              <a:endParaRPr lang="en-GB" dirty="0">
                <a:latin typeface="Georgia"/>
              </a:endParaRPr>
            </a:p>
          </p:txBody>
        </p:sp>
        <p:sp>
          <p:nvSpPr>
            <p:cNvPr id="5143" name="Text Box 1074"/>
            <p:cNvSpPr txBox="1">
              <a:spLocks noChangeArrowheads="1"/>
            </p:cNvSpPr>
            <p:nvPr/>
          </p:nvSpPr>
          <p:spPr bwMode="auto">
            <a:xfrm>
              <a:off x="4436" y="3298"/>
              <a:ext cx="25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GB" dirty="0" err="1">
                  <a:latin typeface="Georgia"/>
                </a:rPr>
                <a:t>Cl</a:t>
              </a:r>
              <a:endParaRPr lang="en-GB" dirty="0">
                <a:latin typeface="Georgia"/>
              </a:endParaRPr>
            </a:p>
          </p:txBody>
        </p:sp>
      </p:grpSp>
      <p:grpSp>
        <p:nvGrpSpPr>
          <p:cNvPr id="8" name="Group 1096"/>
          <p:cNvGrpSpPr>
            <a:grpSpLocks/>
          </p:cNvGrpSpPr>
          <p:nvPr/>
        </p:nvGrpSpPr>
        <p:grpSpPr bwMode="auto">
          <a:xfrm flipH="1">
            <a:off x="3607607" y="2874938"/>
            <a:ext cx="1599447" cy="1262063"/>
            <a:chOff x="774" y="2355"/>
            <a:chExt cx="888" cy="795"/>
          </a:xfrm>
        </p:grpSpPr>
        <p:sp>
          <p:nvSpPr>
            <p:cNvPr id="5129" name="Line 1079"/>
            <p:cNvSpPr>
              <a:spLocks noChangeShapeType="1"/>
            </p:cNvSpPr>
            <p:nvPr/>
          </p:nvSpPr>
          <p:spPr bwMode="auto">
            <a:xfrm flipV="1">
              <a:off x="816" y="2382"/>
              <a:ext cx="432" cy="384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 dirty="0">
                <a:latin typeface="Georgia"/>
              </a:endParaRPr>
            </a:p>
          </p:txBody>
        </p:sp>
        <p:sp>
          <p:nvSpPr>
            <p:cNvPr id="5130" name="Line 1080"/>
            <p:cNvSpPr>
              <a:spLocks noChangeShapeType="1"/>
            </p:cNvSpPr>
            <p:nvPr/>
          </p:nvSpPr>
          <p:spPr bwMode="auto">
            <a:xfrm>
              <a:off x="816" y="2766"/>
              <a:ext cx="432" cy="384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 dirty="0">
                <a:latin typeface="Georgia"/>
              </a:endParaRPr>
            </a:p>
          </p:txBody>
        </p:sp>
        <p:sp>
          <p:nvSpPr>
            <p:cNvPr id="5131" name="Line 1082"/>
            <p:cNvSpPr>
              <a:spLocks noChangeShapeType="1"/>
            </p:cNvSpPr>
            <p:nvPr/>
          </p:nvSpPr>
          <p:spPr bwMode="auto">
            <a:xfrm>
              <a:off x="1221" y="2391"/>
              <a:ext cx="432" cy="384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latin typeface="Georgia"/>
              </a:endParaRPr>
            </a:p>
          </p:txBody>
        </p:sp>
        <p:sp>
          <p:nvSpPr>
            <p:cNvPr id="5132" name="Line 1083"/>
            <p:cNvSpPr>
              <a:spLocks noChangeShapeType="1"/>
            </p:cNvSpPr>
            <p:nvPr/>
          </p:nvSpPr>
          <p:spPr bwMode="auto">
            <a:xfrm flipV="1">
              <a:off x="1230" y="2757"/>
              <a:ext cx="432" cy="384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latin typeface="Georgia"/>
              </a:endParaRPr>
            </a:p>
          </p:txBody>
        </p:sp>
        <p:sp>
          <p:nvSpPr>
            <p:cNvPr id="5133" name="Arc 1089"/>
            <p:cNvSpPr>
              <a:spLocks/>
            </p:cNvSpPr>
            <p:nvPr/>
          </p:nvSpPr>
          <p:spPr bwMode="auto">
            <a:xfrm rot="-7314207" flipH="1" flipV="1">
              <a:off x="876" y="2685"/>
              <a:ext cx="240" cy="168"/>
            </a:xfrm>
            <a:custGeom>
              <a:avLst/>
              <a:gdLst>
                <a:gd name="T0" fmla="*/ 0 w 21600"/>
                <a:gd name="T1" fmla="*/ 0 h 21600"/>
                <a:gd name="T2" fmla="*/ 240 w 21600"/>
                <a:gd name="T3" fmla="*/ 168 h 21600"/>
                <a:gd name="T4" fmla="*/ 0 w 21600"/>
                <a:gd name="T5" fmla="*/ 168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9525">
              <a:solidFill>
                <a:srgbClr val="008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>
                <a:latin typeface="Georgia"/>
              </a:endParaRPr>
            </a:p>
          </p:txBody>
        </p:sp>
        <p:sp>
          <p:nvSpPr>
            <p:cNvPr id="5134" name="Text Box 1090"/>
            <p:cNvSpPr txBox="1">
              <a:spLocks noChangeArrowheads="1"/>
            </p:cNvSpPr>
            <p:nvPr/>
          </p:nvSpPr>
          <p:spPr bwMode="auto">
            <a:xfrm>
              <a:off x="774" y="2355"/>
              <a:ext cx="324" cy="4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GB" dirty="0">
                  <a:solidFill>
                    <a:schemeClr val="accent2"/>
                  </a:solidFill>
                  <a:latin typeface="Georgia"/>
                  <a:sym typeface="Symbol" pitchFamily="18" charset="2"/>
                </a:rPr>
                <a:t></a:t>
              </a:r>
              <a:r>
                <a:rPr lang="en-GB" baseline="-25000" dirty="0">
                  <a:solidFill>
                    <a:schemeClr val="accent2"/>
                  </a:solidFill>
                  <a:latin typeface="Georgia"/>
                  <a:sym typeface="Symbol" pitchFamily="18" charset="2"/>
                </a:rPr>
                <a:t>b</a:t>
              </a:r>
            </a:p>
            <a:p>
              <a:endParaRPr lang="en-GB" dirty="0">
                <a:latin typeface="Georgia"/>
              </a:endParaRPr>
            </a:p>
          </p:txBody>
        </p:sp>
        <p:sp>
          <p:nvSpPr>
            <p:cNvPr id="5135" name="Text Box 1091"/>
            <p:cNvSpPr txBox="1">
              <a:spLocks noChangeArrowheads="1"/>
            </p:cNvSpPr>
            <p:nvPr/>
          </p:nvSpPr>
          <p:spPr bwMode="auto">
            <a:xfrm>
              <a:off x="798" y="2871"/>
              <a:ext cx="25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GB" dirty="0">
                  <a:solidFill>
                    <a:schemeClr val="accent2"/>
                  </a:solidFill>
                  <a:latin typeface="Georgia"/>
                  <a:sym typeface="Symbol" pitchFamily="18" charset="2"/>
                </a:rPr>
                <a:t></a:t>
              </a:r>
              <a:r>
                <a:rPr lang="en-GB" baseline="-25000" dirty="0">
                  <a:solidFill>
                    <a:schemeClr val="accent2"/>
                  </a:solidFill>
                  <a:latin typeface="Georgia"/>
                  <a:sym typeface="Symbol" pitchFamily="18" charset="2"/>
                </a:rPr>
                <a:t>b</a:t>
              </a:r>
            </a:p>
          </p:txBody>
        </p:sp>
        <p:sp>
          <p:nvSpPr>
            <p:cNvPr id="5136" name="Text Box 1092"/>
            <p:cNvSpPr txBox="1">
              <a:spLocks noChangeArrowheads="1"/>
            </p:cNvSpPr>
            <p:nvPr/>
          </p:nvSpPr>
          <p:spPr bwMode="auto">
            <a:xfrm>
              <a:off x="1011" y="2754"/>
              <a:ext cx="192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GB" dirty="0">
                  <a:solidFill>
                    <a:srgbClr val="008000"/>
                  </a:solidFill>
                  <a:latin typeface="Georgia"/>
                  <a:sym typeface="Symbol" pitchFamily="18" charset="2"/>
                </a:rPr>
                <a:t></a:t>
              </a:r>
              <a:endParaRPr lang="en-GB" dirty="0">
                <a:solidFill>
                  <a:srgbClr val="008000"/>
                </a:solidFill>
                <a:latin typeface="Georgia"/>
              </a:endParaRPr>
            </a:p>
          </p:txBody>
        </p:sp>
        <p:sp>
          <p:nvSpPr>
            <p:cNvPr id="5137" name="Line 1094"/>
            <p:cNvSpPr>
              <a:spLocks noChangeShapeType="1"/>
            </p:cNvSpPr>
            <p:nvPr/>
          </p:nvSpPr>
          <p:spPr bwMode="auto">
            <a:xfrm>
              <a:off x="834" y="2766"/>
              <a:ext cx="816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 dirty="0">
                <a:latin typeface="Georgia"/>
              </a:endParaRPr>
            </a:p>
          </p:txBody>
        </p:sp>
        <p:sp>
          <p:nvSpPr>
            <p:cNvPr id="5138" name="Text Box 1095"/>
            <p:cNvSpPr txBox="1">
              <a:spLocks noChangeArrowheads="1"/>
            </p:cNvSpPr>
            <p:nvPr/>
          </p:nvSpPr>
          <p:spPr bwMode="auto">
            <a:xfrm>
              <a:off x="1152" y="2517"/>
              <a:ext cx="205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GB" b="1" dirty="0">
                  <a:solidFill>
                    <a:srgbClr val="FF0000"/>
                  </a:solidFill>
                  <a:latin typeface="Georgia"/>
                  <a:sym typeface="Symbol" pitchFamily="18" charset="2"/>
                </a:rPr>
                <a:t></a:t>
              </a:r>
            </a:p>
          </p:txBody>
        </p:sp>
      </p:grpSp>
      <p:graphicFrame>
        <p:nvGraphicFramePr>
          <p:cNvPr id="340042" name="Object 109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02866436"/>
              </p:ext>
            </p:extLst>
          </p:nvPr>
        </p:nvGraphicFramePr>
        <p:xfrm>
          <a:off x="6159174" y="3061494"/>
          <a:ext cx="1908175" cy="573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60" name="Equation" r:id="rId4" imgW="24376680" imgH="7304400" progId="Equation.3">
                  <p:embed/>
                </p:oleObj>
              </mc:Choice>
              <mc:Fallback>
                <p:oleObj name="Equation" r:id="rId4" imgW="24376680" imgH="7304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59174" y="3061494"/>
                        <a:ext cx="1908175" cy="573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2" name="Group 28"/>
          <p:cNvGrpSpPr/>
          <p:nvPr/>
        </p:nvGrpSpPr>
        <p:grpSpPr>
          <a:xfrm>
            <a:off x="450377" y="1947774"/>
            <a:ext cx="2379217" cy="2266289"/>
            <a:chOff x="7031899" y="663703"/>
            <a:chExt cx="1875678" cy="1849310"/>
          </a:xfrm>
        </p:grpSpPr>
        <p:grpSp>
          <p:nvGrpSpPr>
            <p:cNvPr id="53" name="Group 18"/>
            <p:cNvGrpSpPr/>
            <p:nvPr/>
          </p:nvGrpSpPr>
          <p:grpSpPr>
            <a:xfrm>
              <a:off x="7031899" y="779838"/>
              <a:ext cx="549043" cy="1125523"/>
              <a:chOff x="8310231" y="992091"/>
              <a:chExt cx="549043" cy="1125523"/>
            </a:xfrm>
          </p:grpSpPr>
          <p:sp>
            <p:nvSpPr>
              <p:cNvPr id="61" name="Oval 60"/>
              <p:cNvSpPr/>
              <p:nvPr/>
            </p:nvSpPr>
            <p:spPr>
              <a:xfrm>
                <a:off x="8310231" y="992091"/>
                <a:ext cx="549043" cy="1125523"/>
              </a:xfrm>
              <a:prstGeom prst="ellipse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rgbClr val="0000FF"/>
                </a:solidFill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Georgia"/>
                </a:endParaRPr>
              </a:p>
            </p:txBody>
          </p:sp>
          <p:sp>
            <p:nvSpPr>
              <p:cNvPr id="62" name="TextBox 61"/>
              <p:cNvSpPr txBox="1"/>
              <p:nvPr/>
            </p:nvSpPr>
            <p:spPr>
              <a:xfrm flipV="1">
                <a:off x="8478763" y="997686"/>
                <a:ext cx="257695" cy="3013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latin typeface="Georgia"/>
                  </a:rPr>
                  <a:t>+</a:t>
                </a:r>
                <a:endParaRPr lang="en-US" dirty="0">
                  <a:latin typeface="Georgia"/>
                </a:endParaRPr>
              </a:p>
            </p:txBody>
          </p:sp>
          <p:sp>
            <p:nvSpPr>
              <p:cNvPr id="63" name="TextBox 62"/>
              <p:cNvSpPr txBox="1"/>
              <p:nvPr/>
            </p:nvSpPr>
            <p:spPr>
              <a:xfrm>
                <a:off x="8450884" y="1744654"/>
                <a:ext cx="285573" cy="3013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latin typeface="Georgia"/>
                  </a:rPr>
                  <a:t>-</a:t>
                </a:r>
                <a:endParaRPr lang="en-US" dirty="0">
                  <a:latin typeface="Georgia"/>
                </a:endParaRPr>
              </a:p>
            </p:txBody>
          </p:sp>
        </p:grpSp>
        <p:cxnSp>
          <p:nvCxnSpPr>
            <p:cNvPr id="54" name="Straight Connector 53"/>
            <p:cNvCxnSpPr/>
            <p:nvPr/>
          </p:nvCxnSpPr>
          <p:spPr>
            <a:xfrm>
              <a:off x="7681729" y="901274"/>
              <a:ext cx="382995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/>
            <p:cNvSpPr txBox="1"/>
            <p:nvPr/>
          </p:nvSpPr>
          <p:spPr>
            <a:xfrm>
              <a:off x="8051414" y="663703"/>
              <a:ext cx="466722" cy="3516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 smtClean="0">
                  <a:solidFill>
                    <a:srgbClr val="008000"/>
                  </a:solidFill>
                  <a:latin typeface="Georgia"/>
                  <a:cs typeface="Georgia"/>
                </a:rPr>
                <a:t>+ q</a:t>
              </a:r>
              <a:endParaRPr lang="en-US" sz="2200" dirty="0">
                <a:solidFill>
                  <a:srgbClr val="008000"/>
                </a:solidFill>
                <a:latin typeface="Georgia"/>
                <a:cs typeface="Georgia"/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8072933" y="1532401"/>
              <a:ext cx="421079" cy="3516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 smtClean="0">
                  <a:solidFill>
                    <a:srgbClr val="008000"/>
                  </a:solidFill>
                  <a:latin typeface="Georgia"/>
                  <a:cs typeface="Georgia"/>
                </a:rPr>
                <a:t>- q</a:t>
              </a:r>
              <a:endParaRPr lang="en-US" sz="2200" dirty="0">
                <a:solidFill>
                  <a:srgbClr val="008000"/>
                </a:solidFill>
                <a:latin typeface="Georgia"/>
                <a:cs typeface="Georgia"/>
              </a:endParaRPr>
            </a:p>
          </p:txBody>
        </p:sp>
        <p:cxnSp>
          <p:nvCxnSpPr>
            <p:cNvPr id="57" name="Straight Connector 56"/>
            <p:cNvCxnSpPr/>
            <p:nvPr/>
          </p:nvCxnSpPr>
          <p:spPr>
            <a:xfrm>
              <a:off x="7681729" y="1759255"/>
              <a:ext cx="382995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58" name="Object 5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225113086"/>
                </p:ext>
              </p:extLst>
            </p:nvPr>
          </p:nvGraphicFramePr>
          <p:xfrm>
            <a:off x="7168058" y="2054225"/>
            <a:ext cx="904875" cy="4587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2261" name="Equation" r:id="rId6" imgW="411120" imgH="191880" progId="Equation.3">
                    <p:embed/>
                  </p:oleObj>
                </mc:Choice>
                <mc:Fallback>
                  <p:oleObj name="Equation" r:id="rId6" imgW="411120" imgH="1918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168058" y="2054225"/>
                          <a:ext cx="904875" cy="45878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59" name="Straight Arrow Connector 58"/>
            <p:cNvCxnSpPr/>
            <p:nvPr/>
          </p:nvCxnSpPr>
          <p:spPr>
            <a:xfrm>
              <a:off x="8637540" y="901274"/>
              <a:ext cx="0" cy="925322"/>
            </a:xfrm>
            <a:prstGeom prst="straightConnector1">
              <a:avLst/>
            </a:prstGeom>
            <a:ln>
              <a:solidFill>
                <a:srgbClr val="0000FF"/>
              </a:solidFill>
              <a:prstDash val="sysDash"/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/>
            <p:cNvSpPr txBox="1"/>
            <p:nvPr/>
          </p:nvSpPr>
          <p:spPr>
            <a:xfrm>
              <a:off x="8709923" y="1185435"/>
              <a:ext cx="197654" cy="3013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8000"/>
                  </a:solidFill>
                  <a:latin typeface="Georgia"/>
                  <a:cs typeface="Georgia"/>
                </a:rPr>
                <a:t>l</a:t>
              </a:r>
              <a:endParaRPr lang="en-US" dirty="0">
                <a:solidFill>
                  <a:srgbClr val="008000"/>
                </a:solidFill>
                <a:latin typeface="Georgia"/>
                <a:cs typeface="Georgia"/>
              </a:endParaRPr>
            </a:p>
          </p:txBody>
        </p:sp>
      </p:grpSp>
      <p:sp>
        <p:nvSpPr>
          <p:cNvPr id="64" name="TextBox 63"/>
          <p:cNvSpPr txBox="1"/>
          <p:nvPr/>
        </p:nvSpPr>
        <p:spPr>
          <a:xfrm>
            <a:off x="771535" y="5561859"/>
            <a:ext cx="76310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0099"/>
                </a:solidFill>
                <a:latin typeface="Georgia"/>
              </a:rPr>
              <a:t>In chemistry, the direction of dipole moment  is from positive to negative</a:t>
            </a:r>
            <a:endParaRPr lang="en-US" sz="2400" dirty="0">
              <a:solidFill>
                <a:srgbClr val="000099"/>
              </a:solidFill>
              <a:latin typeface="Georgia"/>
            </a:endParaRPr>
          </a:p>
        </p:txBody>
      </p:sp>
      <p:sp>
        <p:nvSpPr>
          <p:cNvPr id="66" name="Rectangle 3"/>
          <p:cNvSpPr>
            <a:spLocks noChangeArrowheads="1"/>
          </p:cNvSpPr>
          <p:nvPr/>
        </p:nvSpPr>
        <p:spPr bwMode="auto">
          <a:xfrm>
            <a:off x="171450" y="-228600"/>
            <a:ext cx="8972550" cy="1350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sz="2400" b="1" u="sng" dirty="0" smtClean="0">
                <a:solidFill>
                  <a:srgbClr val="0000FF"/>
                </a:solidFill>
                <a:latin typeface="Georgia"/>
              </a:rPr>
              <a:t>Important Molecular Properties for Spectroscopy: </a:t>
            </a:r>
          </a:p>
          <a:p>
            <a:r>
              <a:rPr lang="en-US" sz="2400" b="1" u="sng" dirty="0" smtClean="0">
                <a:solidFill>
                  <a:srgbClr val="0000FF"/>
                </a:solidFill>
                <a:latin typeface="Georgia"/>
              </a:rPr>
              <a:t>1. Dipole moment </a:t>
            </a:r>
            <a:endParaRPr lang="en-US" sz="2400" b="1" i="1" u="sng" dirty="0">
              <a:solidFill>
                <a:srgbClr val="0000FF"/>
              </a:solidFill>
              <a:latin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16920744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/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277076" y="3535849"/>
            <a:ext cx="86342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/>
              </a:rPr>
              <a:t>Induced dipole moment </a:t>
            </a:r>
            <a:r>
              <a:rPr lang="en-US" sz="2400" dirty="0" smtClean="0">
                <a:solidFill>
                  <a:srgbClr val="C00000"/>
                </a:solidFill>
                <a:latin typeface="Georgia"/>
              </a:rPr>
              <a:t>in a atom or molecule due to the polarization of charge distribution</a:t>
            </a:r>
          </a:p>
        </p:txBody>
      </p:sp>
      <p:graphicFrame>
        <p:nvGraphicFramePr>
          <p:cNvPr id="69635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19538213"/>
              </p:ext>
            </p:extLst>
          </p:nvPr>
        </p:nvGraphicFramePr>
        <p:xfrm>
          <a:off x="864404" y="935292"/>
          <a:ext cx="7459642" cy="6555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284" name="Equation" r:id="rId4" imgW="3136900" imgH="266700" progId="Equation.3">
                  <p:embed/>
                </p:oleObj>
              </mc:Choice>
              <mc:Fallback>
                <p:oleObj name="Equation" r:id="rId4" imgW="3136900" imgH="2667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4404" y="935292"/>
                        <a:ext cx="7459642" cy="655597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558505" y="2766817"/>
            <a:ext cx="80714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Georgia"/>
                <a:sym typeface="Symbol"/>
              </a:rPr>
              <a:t> </a:t>
            </a:r>
            <a:r>
              <a:rPr lang="en-US" sz="2400" dirty="0" smtClean="0">
                <a:latin typeface="Georgia"/>
                <a:sym typeface="Wingdings" pitchFamily="2" charset="2"/>
              </a:rPr>
              <a:t> </a:t>
            </a:r>
            <a:r>
              <a:rPr lang="en-US" sz="2400" dirty="0" err="1" smtClean="0">
                <a:latin typeface="Georgia"/>
                <a:sym typeface="Wingdings" pitchFamily="2" charset="2"/>
              </a:rPr>
              <a:t>Hyperpolarizability</a:t>
            </a:r>
            <a:r>
              <a:rPr lang="en-US" sz="2400" dirty="0" smtClean="0">
                <a:latin typeface="Georgia"/>
                <a:sym typeface="Wingdings" pitchFamily="2" charset="2"/>
              </a:rPr>
              <a:t>;  </a:t>
            </a:r>
            <a:r>
              <a:rPr lang="en-US" sz="2400" dirty="0" smtClean="0">
                <a:latin typeface="Georgia"/>
                <a:sym typeface="Symbol"/>
              </a:rPr>
              <a:t> </a:t>
            </a:r>
            <a:r>
              <a:rPr lang="en-US" sz="2400" dirty="0" smtClean="0">
                <a:latin typeface="Georgia"/>
                <a:sym typeface="Wingdings" pitchFamily="2" charset="2"/>
              </a:rPr>
              <a:t>2</a:t>
            </a:r>
            <a:r>
              <a:rPr lang="en-US" sz="2400" baseline="30000" dirty="0" smtClean="0">
                <a:latin typeface="Georgia"/>
                <a:sym typeface="Wingdings" pitchFamily="2" charset="2"/>
              </a:rPr>
              <a:t>nd</a:t>
            </a:r>
            <a:r>
              <a:rPr lang="en-US" sz="2400" dirty="0" smtClean="0">
                <a:latin typeface="Georgia"/>
                <a:sym typeface="Wingdings" pitchFamily="2" charset="2"/>
              </a:rPr>
              <a:t> order </a:t>
            </a:r>
            <a:r>
              <a:rPr lang="en-US" sz="2400" dirty="0" err="1" smtClean="0">
                <a:latin typeface="Georgia"/>
                <a:sym typeface="Wingdings" pitchFamily="2" charset="2"/>
              </a:rPr>
              <a:t>hyperpolarizability</a:t>
            </a:r>
            <a:endParaRPr lang="en-US" sz="2400" dirty="0">
              <a:latin typeface="Georgia"/>
            </a:endParaRPr>
          </a:p>
        </p:txBody>
      </p:sp>
      <p:graphicFrame>
        <p:nvGraphicFramePr>
          <p:cNvPr id="69636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38387161"/>
              </p:ext>
            </p:extLst>
          </p:nvPr>
        </p:nvGraphicFramePr>
        <p:xfrm>
          <a:off x="4600575" y="1855623"/>
          <a:ext cx="2937692" cy="7020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285" name="Equation" r:id="rId6" imgW="1320800" imgH="317500" progId="Equation.3">
                  <p:embed/>
                </p:oleObj>
              </mc:Choice>
              <mc:Fallback>
                <p:oleObj name="Equation" r:id="rId6" imgW="1320800" imgH="3175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00575" y="1855623"/>
                        <a:ext cx="2937692" cy="702052"/>
                      </a:xfrm>
                      <a:prstGeom prst="rect">
                        <a:avLst/>
                      </a:prstGeom>
                      <a:solidFill>
                        <a:srgbClr val="CCFFCC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8"/>
          <p:cNvSpPr/>
          <p:nvPr/>
        </p:nvSpPr>
        <p:spPr>
          <a:xfrm>
            <a:off x="336974" y="4702873"/>
            <a:ext cx="8509000" cy="1200329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algn="just"/>
            <a:r>
              <a:rPr lang="en-US" sz="2400" dirty="0" smtClean="0">
                <a:solidFill>
                  <a:srgbClr val="000099"/>
                </a:solidFill>
                <a:latin typeface="Georgia"/>
                <a:sym typeface="Symbol"/>
              </a:rPr>
              <a:t>: </a:t>
            </a:r>
            <a:r>
              <a:rPr lang="en-US" sz="2400" dirty="0" smtClean="0">
                <a:solidFill>
                  <a:srgbClr val="000099"/>
                </a:solidFill>
                <a:latin typeface="Georgia"/>
              </a:rPr>
              <a:t>extent to which a charge distribution around an atom or a molecule can be distorted in presence on an uniform electric field (due to ion, another dipole)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65054" y="6195059"/>
            <a:ext cx="80697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  <a:latin typeface="Georgia"/>
                <a:cs typeface="Georgia"/>
              </a:rPr>
              <a:t>Loosely relate </a:t>
            </a:r>
            <a:r>
              <a:rPr lang="en-US" sz="2400" dirty="0" err="1" smtClean="0">
                <a:solidFill>
                  <a:srgbClr val="0000FF"/>
                </a:solidFill>
                <a:latin typeface="Georgia"/>
                <a:cs typeface="Georgia"/>
              </a:rPr>
              <a:t>polarizability</a:t>
            </a:r>
            <a:r>
              <a:rPr lang="en-US" sz="2400" dirty="0" smtClean="0">
                <a:solidFill>
                  <a:srgbClr val="0000FF"/>
                </a:solidFill>
                <a:latin typeface="Georgia"/>
                <a:cs typeface="Georgia"/>
              </a:rPr>
              <a:t> to volume </a:t>
            </a:r>
            <a:r>
              <a:rPr lang="en-US" sz="2400" dirty="0" smtClean="0">
                <a:solidFill>
                  <a:srgbClr val="0000FF"/>
                </a:solidFill>
                <a:latin typeface="Georgia"/>
                <a:cs typeface="Georgia"/>
                <a:sym typeface="Wingdings" pitchFamily="2" charset="2"/>
              </a:rPr>
              <a:t> units of volume! </a:t>
            </a:r>
            <a:endParaRPr lang="en-US" sz="2400" dirty="0">
              <a:solidFill>
                <a:srgbClr val="0000FF"/>
              </a:solidFill>
              <a:latin typeface="Georgia"/>
              <a:cs typeface="Georgi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485962" y="2040033"/>
            <a:ext cx="26621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/>
              </a:rPr>
              <a:t>For strong fields:</a:t>
            </a:r>
            <a:endParaRPr lang="en-US" sz="2400" dirty="0" smtClean="0">
              <a:solidFill>
                <a:srgbClr val="C00000"/>
              </a:solidFill>
              <a:latin typeface="Georgia"/>
            </a:endParaRPr>
          </a:p>
        </p:txBody>
      </p:sp>
      <p:sp>
        <p:nvSpPr>
          <p:cNvPr id="13" name="Rectangle 3"/>
          <p:cNvSpPr>
            <a:spLocks noChangeArrowheads="1"/>
          </p:cNvSpPr>
          <p:nvPr/>
        </p:nvSpPr>
        <p:spPr bwMode="auto">
          <a:xfrm>
            <a:off x="171450" y="-228600"/>
            <a:ext cx="8972550" cy="1350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sz="2400" b="1" u="sng" dirty="0" smtClean="0">
                <a:solidFill>
                  <a:srgbClr val="0000FF"/>
                </a:solidFill>
                <a:latin typeface="Georgia"/>
              </a:rPr>
              <a:t>Important Molecular Properties for Spectroscopy: </a:t>
            </a:r>
          </a:p>
          <a:p>
            <a:r>
              <a:rPr lang="en-US" sz="2400" b="1" u="sng" dirty="0" smtClean="0">
                <a:solidFill>
                  <a:srgbClr val="0000FF"/>
                </a:solidFill>
                <a:latin typeface="Georgia"/>
              </a:rPr>
              <a:t>2. </a:t>
            </a:r>
            <a:r>
              <a:rPr lang="en-US" sz="2400" b="1" u="sng" dirty="0" err="1" smtClean="0">
                <a:solidFill>
                  <a:srgbClr val="0000FF"/>
                </a:solidFill>
                <a:latin typeface="Georgia"/>
              </a:rPr>
              <a:t>Polarizability</a:t>
            </a:r>
            <a:endParaRPr lang="en-US" sz="2400" b="1" i="1" u="sng" dirty="0">
              <a:solidFill>
                <a:srgbClr val="0000FF"/>
              </a:solidFill>
              <a:latin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15574691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696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 animBg="1"/>
      <p:bldP spid="10" grpId="0"/>
      <p:bldP spid="1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8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71625" y="594525"/>
            <a:ext cx="5964416" cy="314357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860351" y="8543"/>
            <a:ext cx="6445250" cy="10086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sng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Georgia"/>
                <a:ea typeface="+mj-ea"/>
                <a:cs typeface="+mj-cs"/>
              </a:rPr>
              <a:t>How radiation and matter interact</a:t>
            </a:r>
            <a:endParaRPr kumimoji="0" lang="en-US" sz="2400" b="1" i="0" u="sng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Georgia"/>
              <a:ea typeface="+mj-ea"/>
              <a:cs typeface="+mj-cs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390398" y="3829910"/>
            <a:ext cx="8571577" cy="1348383"/>
            <a:chOff x="305721" y="4341345"/>
            <a:chExt cx="8571577" cy="1348383"/>
          </a:xfrm>
        </p:grpSpPr>
        <p:sp>
          <p:nvSpPr>
            <p:cNvPr id="6" name="TextBox 5"/>
            <p:cNvSpPr txBox="1"/>
            <p:nvPr/>
          </p:nvSpPr>
          <p:spPr>
            <a:xfrm>
              <a:off x="305721" y="4341345"/>
              <a:ext cx="857157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342900" lvl="0" indent="-342900">
                <a:buFont typeface="Arial"/>
                <a:buChar char="•"/>
              </a:pPr>
              <a:r>
                <a:rPr lang="en-US" sz="2400" dirty="0" smtClean="0">
                  <a:latin typeface="Georgia"/>
                </a:rPr>
                <a:t>Oscillating </a:t>
              </a:r>
              <a:r>
                <a:rPr lang="en-US" sz="2400" b="1" dirty="0" smtClean="0">
                  <a:latin typeface="Georgia"/>
                </a:rPr>
                <a:t>permanent dipole moment: </a:t>
              </a:r>
              <a:r>
                <a:rPr lang="en-US" sz="2400" dirty="0" smtClean="0">
                  <a:latin typeface="Georgia"/>
                </a:rPr>
                <a:t>oscillating field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558726" y="4858731"/>
              <a:ext cx="6172734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 smtClean="0">
                  <a:solidFill>
                    <a:srgbClr val="0000FF"/>
                  </a:solidFill>
                  <a:latin typeface="Georgia"/>
                </a:rPr>
                <a:t>		</a:t>
              </a:r>
              <a:r>
                <a:rPr lang="en-US" sz="2400" dirty="0" err="1" smtClean="0">
                  <a:solidFill>
                    <a:srgbClr val="0000FF"/>
                  </a:solidFill>
                  <a:latin typeface="Georgia"/>
                </a:rPr>
                <a:t>Heteronuclear</a:t>
              </a:r>
              <a:r>
                <a:rPr lang="en-US" sz="2400" dirty="0" smtClean="0">
                  <a:solidFill>
                    <a:srgbClr val="0000FF"/>
                  </a:solidFill>
                  <a:latin typeface="Georgia"/>
                </a:rPr>
                <a:t> </a:t>
              </a:r>
              <a:r>
                <a:rPr lang="en-US" sz="2400" dirty="0" err="1" smtClean="0">
                  <a:solidFill>
                    <a:srgbClr val="0000FF"/>
                  </a:solidFill>
                  <a:latin typeface="Georgia"/>
                </a:rPr>
                <a:t>diatomics</a:t>
              </a:r>
              <a:r>
                <a:rPr lang="en-US" sz="2400" dirty="0" smtClean="0">
                  <a:solidFill>
                    <a:srgbClr val="0000FF"/>
                  </a:solidFill>
                  <a:latin typeface="Georgia"/>
                </a:rPr>
                <a:t>: </a:t>
              </a:r>
              <a:r>
                <a:rPr lang="en-US" sz="2400" dirty="0" err="1" smtClean="0">
                  <a:solidFill>
                    <a:srgbClr val="0000FF"/>
                  </a:solidFill>
                  <a:latin typeface="Georgia"/>
                </a:rPr>
                <a:t>HCl</a:t>
              </a:r>
              <a:r>
                <a:rPr lang="en-US" sz="2400" dirty="0" smtClean="0">
                  <a:solidFill>
                    <a:srgbClr val="0000FF"/>
                  </a:solidFill>
                  <a:latin typeface="Georgia"/>
                </a:rPr>
                <a:t> </a:t>
              </a:r>
            </a:p>
            <a:p>
              <a:r>
                <a:rPr lang="en-US" sz="2400" dirty="0" smtClean="0">
                  <a:solidFill>
                    <a:srgbClr val="0000FF"/>
                  </a:solidFill>
                  <a:latin typeface="Georgia"/>
                </a:rPr>
                <a:t>		Polar </a:t>
              </a:r>
              <a:r>
                <a:rPr lang="en-US" sz="2400" dirty="0" err="1" smtClean="0">
                  <a:solidFill>
                    <a:srgbClr val="0000FF"/>
                  </a:solidFill>
                  <a:latin typeface="Georgia"/>
                </a:rPr>
                <a:t>multielectronic</a:t>
              </a:r>
              <a:r>
                <a:rPr lang="en-US" sz="2400" dirty="0" smtClean="0">
                  <a:solidFill>
                    <a:srgbClr val="0000FF"/>
                  </a:solidFill>
                  <a:latin typeface="Georgia"/>
                </a:rPr>
                <a:t> molecules: H</a:t>
              </a:r>
              <a:r>
                <a:rPr lang="en-US" sz="2400" baseline="-25000" dirty="0" smtClean="0">
                  <a:solidFill>
                    <a:srgbClr val="0000FF"/>
                  </a:solidFill>
                  <a:latin typeface="Georgia"/>
                </a:rPr>
                <a:t>2</a:t>
              </a:r>
              <a:r>
                <a:rPr lang="en-US" sz="2400" dirty="0" smtClean="0">
                  <a:solidFill>
                    <a:srgbClr val="0000FF"/>
                  </a:solidFill>
                  <a:latin typeface="Georgia"/>
                </a:rPr>
                <a:t>O</a:t>
              </a:r>
              <a:endParaRPr lang="en-US" sz="2400" dirty="0">
                <a:solidFill>
                  <a:srgbClr val="0000FF"/>
                </a:solidFill>
                <a:latin typeface="Georgia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178721" y="5177180"/>
            <a:ext cx="7603714" cy="1237207"/>
            <a:chOff x="178721" y="4166720"/>
            <a:chExt cx="7603714" cy="1237207"/>
          </a:xfrm>
        </p:grpSpPr>
        <p:sp>
          <p:nvSpPr>
            <p:cNvPr id="11" name="TextBox 10"/>
            <p:cNvSpPr txBox="1"/>
            <p:nvPr/>
          </p:nvSpPr>
          <p:spPr>
            <a:xfrm>
              <a:off x="385096" y="4166720"/>
              <a:ext cx="592982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342900" lvl="0" indent="-342900">
                <a:buFont typeface="Arial"/>
                <a:buChar char="•"/>
              </a:pPr>
              <a:r>
                <a:rPr lang="en-US" sz="2400" dirty="0" smtClean="0">
                  <a:solidFill>
                    <a:srgbClr val="000000"/>
                  </a:solidFill>
                  <a:latin typeface="Georgia"/>
                </a:rPr>
                <a:t>Fluctuating </a:t>
              </a:r>
              <a:r>
                <a:rPr lang="en-US" sz="2400" b="1" dirty="0" smtClean="0">
                  <a:solidFill>
                    <a:srgbClr val="000000"/>
                  </a:solidFill>
                  <a:latin typeface="Georgia"/>
                </a:rPr>
                <a:t>induced dipole moment</a:t>
              </a:r>
              <a:endParaRPr lang="en-US" sz="2400" dirty="0" smtClean="0">
                <a:solidFill>
                  <a:srgbClr val="000000"/>
                </a:solidFill>
                <a:latin typeface="Georgia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78721" y="4572930"/>
              <a:ext cx="7603714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 smtClean="0">
                  <a:solidFill>
                    <a:srgbClr val="0000FF"/>
                  </a:solidFill>
                  <a:latin typeface="Georgia"/>
                </a:rPr>
                <a:t>			</a:t>
              </a:r>
              <a:r>
                <a:rPr lang="en-US" sz="2400" dirty="0" err="1" smtClean="0">
                  <a:solidFill>
                    <a:srgbClr val="0000FF"/>
                  </a:solidFill>
                  <a:latin typeface="Georgia"/>
                </a:rPr>
                <a:t>Homonuclear</a:t>
              </a:r>
              <a:r>
                <a:rPr lang="en-US" sz="2400" dirty="0" smtClean="0">
                  <a:solidFill>
                    <a:srgbClr val="0000FF"/>
                  </a:solidFill>
                  <a:latin typeface="Georgia"/>
                </a:rPr>
                <a:t> </a:t>
              </a:r>
              <a:r>
                <a:rPr lang="en-US" sz="2400" dirty="0" err="1" smtClean="0">
                  <a:solidFill>
                    <a:srgbClr val="0000FF"/>
                  </a:solidFill>
                  <a:latin typeface="Georgia"/>
                </a:rPr>
                <a:t>diatomics</a:t>
              </a:r>
              <a:r>
                <a:rPr lang="en-US" sz="2400" dirty="0" smtClean="0">
                  <a:solidFill>
                    <a:srgbClr val="0000FF"/>
                  </a:solidFill>
                  <a:latin typeface="Georgia"/>
                </a:rPr>
                <a:t>: H</a:t>
              </a:r>
              <a:r>
                <a:rPr lang="en-US" sz="2400" baseline="-25000" dirty="0" smtClean="0">
                  <a:solidFill>
                    <a:srgbClr val="0000FF"/>
                  </a:solidFill>
                  <a:latin typeface="Georgia"/>
                </a:rPr>
                <a:t>2</a:t>
              </a:r>
              <a:r>
                <a:rPr lang="en-US" sz="2400" dirty="0" smtClean="0">
                  <a:solidFill>
                    <a:srgbClr val="0000FF"/>
                  </a:solidFill>
                  <a:latin typeface="Georgia"/>
                </a:rPr>
                <a:t>, </a:t>
              </a:r>
            </a:p>
            <a:p>
              <a:r>
                <a:rPr lang="en-US" sz="2400" dirty="0" smtClean="0">
                  <a:solidFill>
                    <a:srgbClr val="0000FF"/>
                  </a:solidFill>
                  <a:latin typeface="Georgia"/>
                </a:rPr>
                <a:t>			</a:t>
              </a:r>
              <a:r>
                <a:rPr lang="en-US" sz="2400" dirty="0" err="1" smtClean="0">
                  <a:solidFill>
                    <a:srgbClr val="0000FF"/>
                  </a:solidFill>
                  <a:latin typeface="Georgia"/>
                </a:rPr>
                <a:t>Heteronuclear</a:t>
              </a:r>
              <a:r>
                <a:rPr lang="en-US" sz="2400" dirty="0" smtClean="0">
                  <a:solidFill>
                    <a:srgbClr val="0000FF"/>
                  </a:solidFill>
                  <a:latin typeface="Georgia"/>
                </a:rPr>
                <a:t> non-polar molecules: like CO</a:t>
              </a:r>
              <a:r>
                <a:rPr lang="en-US" sz="2400" baseline="-25000" dirty="0" smtClean="0">
                  <a:solidFill>
                    <a:srgbClr val="0000FF"/>
                  </a:solidFill>
                  <a:latin typeface="Georgia"/>
                </a:rPr>
                <a:t>2</a:t>
              </a:r>
              <a:endParaRPr lang="en-US" sz="2400" baseline="-25000" dirty="0">
                <a:solidFill>
                  <a:srgbClr val="0000FF"/>
                </a:solidFill>
                <a:latin typeface="Georgia"/>
              </a:endParaRPr>
            </a:p>
          </p:txBody>
        </p:sp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c:\ch19\19_14fig_PChem.jpg"/>
          <p:cNvPicPr>
            <a:picLocks noChangeAspect="1" noChangeArrowheads="1"/>
          </p:cNvPicPr>
          <p:nvPr/>
        </p:nvPicPr>
        <p:blipFill>
          <a:blip r:embed="rId2"/>
          <a:srcRect b="7139"/>
          <a:stretch>
            <a:fillRect/>
          </a:stretch>
        </p:blipFill>
        <p:spPr bwMode="auto">
          <a:xfrm>
            <a:off x="3248716" y="1225763"/>
            <a:ext cx="2611643" cy="39867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879370" y="378520"/>
            <a:ext cx="5851630" cy="406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400" b="1" i="0" u="sng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Georgia"/>
                <a:ea typeface="+mj-ea"/>
                <a:cs typeface="+mj-cs"/>
              </a:rPr>
              <a:t>Energy Levels within a molecule</a:t>
            </a:r>
            <a:endParaRPr kumimoji="0" lang="en-AU" sz="2400" b="1" i="0" u="sng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Georgia"/>
              <a:ea typeface="+mj-ea"/>
              <a:cs typeface="+mj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357006" y="5212492"/>
            <a:ext cx="63565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2800" b="1" dirty="0" smtClean="0">
                <a:solidFill>
                  <a:srgbClr val="000090"/>
                </a:solidFill>
                <a:latin typeface="Georgia"/>
              </a:rPr>
              <a:t>Born-</a:t>
            </a:r>
            <a:r>
              <a:rPr lang="en-US" sz="2400" b="1" dirty="0" smtClean="0">
                <a:solidFill>
                  <a:srgbClr val="000090"/>
                </a:solidFill>
                <a:latin typeface="Georgia"/>
              </a:rPr>
              <a:t>Oppenheimer</a:t>
            </a:r>
            <a:r>
              <a:rPr lang="en-US" sz="2800" b="1" dirty="0" smtClean="0">
                <a:solidFill>
                  <a:srgbClr val="000090"/>
                </a:solidFill>
                <a:latin typeface="Georgia"/>
              </a:rPr>
              <a:t> Approximation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514248" y="5885446"/>
            <a:ext cx="60851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2400" dirty="0" smtClean="0">
                <a:latin typeface="Georgia"/>
              </a:rPr>
              <a:t>The </a:t>
            </a:r>
            <a:r>
              <a:rPr lang="en-US" sz="2400" dirty="0">
                <a:latin typeface="Georgia"/>
              </a:rPr>
              <a:t>motion of atomic nuclei and electrons </a:t>
            </a:r>
            <a:endParaRPr lang="en-US" sz="2400" dirty="0" smtClean="0">
              <a:latin typeface="Georgia"/>
            </a:endParaRPr>
          </a:p>
          <a:p>
            <a:pPr lvl="0" algn="ctr"/>
            <a:r>
              <a:rPr lang="en-US" sz="2400" dirty="0" smtClean="0">
                <a:latin typeface="Georgia"/>
              </a:rPr>
              <a:t>in </a:t>
            </a:r>
            <a:r>
              <a:rPr lang="en-US" sz="2400" dirty="0">
                <a:latin typeface="Georgia"/>
              </a:rPr>
              <a:t>a molecule can be separated</a:t>
            </a:r>
            <a:endParaRPr lang="en-US" sz="2400" dirty="0" smtClean="0">
              <a:latin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9113755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13513</TotalTime>
  <Words>1027</Words>
  <Application>Microsoft Macintosh PowerPoint</Application>
  <PresentationFormat>On-screen Show (4:3)</PresentationFormat>
  <Paragraphs>325</Paragraphs>
  <Slides>29</Slides>
  <Notes>8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29</vt:i4>
      </vt:variant>
    </vt:vector>
  </HeadingPairs>
  <TitlesOfParts>
    <vt:vector size="32" baseType="lpstr">
      <vt:lpstr>Office Theme</vt:lpstr>
      <vt:lpstr>Photo House</vt:lpstr>
      <vt:lpstr>Equation</vt:lpstr>
      <vt:lpstr>Lectures 12-13. Molecular Spectroscopy:  Bond Length and Bond Strength</vt:lpstr>
      <vt:lpstr>Quantum Chemistry</vt:lpstr>
      <vt:lpstr>Molecular Spectroscopy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Schematics of a spectrophotometer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Molecular Spectroscopy</dc:title>
  <dc:creator>Sandip Kar</dc:creator>
  <cp:lastModifiedBy>Anindya Dutta</cp:lastModifiedBy>
  <cp:revision>184</cp:revision>
  <cp:lastPrinted>2015-11-02T03:31:04Z</cp:lastPrinted>
  <dcterms:created xsi:type="dcterms:W3CDTF">2014-11-04T18:10:20Z</dcterms:created>
  <dcterms:modified xsi:type="dcterms:W3CDTF">2016-11-03T17:22:05Z</dcterms:modified>
</cp:coreProperties>
</file>